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7" r:id="rId2"/>
    <p:sldId id="278" r:id="rId3"/>
    <p:sldId id="279" r:id="rId4"/>
    <p:sldId id="309" r:id="rId5"/>
    <p:sldId id="268" r:id="rId6"/>
    <p:sldId id="342" r:id="rId7"/>
    <p:sldId id="277" r:id="rId8"/>
    <p:sldId id="343" r:id="rId9"/>
    <p:sldId id="275" r:id="rId10"/>
    <p:sldId id="269" r:id="rId11"/>
    <p:sldId id="270" r:id="rId12"/>
    <p:sldId id="273" r:id="rId13"/>
    <p:sldId id="274" r:id="rId14"/>
    <p:sldId id="263" r:id="rId15"/>
    <p:sldId id="264" r:id="rId16"/>
    <p:sldId id="287" r:id="rId17"/>
    <p:sldId id="285" r:id="rId18"/>
    <p:sldId id="284" r:id="rId19"/>
    <p:sldId id="280" r:id="rId20"/>
    <p:sldId id="288" r:id="rId21"/>
    <p:sldId id="281" r:id="rId22"/>
    <p:sldId id="282" r:id="rId23"/>
    <p:sldId id="294" r:id="rId24"/>
    <p:sldId id="295" r:id="rId25"/>
    <p:sldId id="296" r:id="rId26"/>
    <p:sldId id="297" r:id="rId27"/>
    <p:sldId id="289" r:id="rId28"/>
    <p:sldId id="290" r:id="rId29"/>
    <p:sldId id="303" r:id="rId30"/>
    <p:sldId id="302" r:id="rId31"/>
    <p:sldId id="292" r:id="rId32"/>
    <p:sldId id="304" r:id="rId33"/>
    <p:sldId id="310" r:id="rId34"/>
    <p:sldId id="311" r:id="rId35"/>
    <p:sldId id="307" r:id="rId36"/>
    <p:sldId id="308" r:id="rId37"/>
    <p:sldId id="312" r:id="rId38"/>
    <p:sldId id="298" r:id="rId39"/>
    <p:sldId id="305" r:id="rId40"/>
    <p:sldId id="345" r:id="rId41"/>
    <p:sldId id="344" r:id="rId42"/>
    <p:sldId id="317" r:id="rId43"/>
    <p:sldId id="321" r:id="rId44"/>
    <p:sldId id="346" r:id="rId45"/>
    <p:sldId id="326" r:id="rId46"/>
    <p:sldId id="327" r:id="rId47"/>
    <p:sldId id="328" r:id="rId48"/>
    <p:sldId id="332" r:id="rId49"/>
    <p:sldId id="329" r:id="rId50"/>
    <p:sldId id="330" r:id="rId51"/>
    <p:sldId id="331" r:id="rId52"/>
    <p:sldId id="333" r:id="rId53"/>
    <p:sldId id="337" r:id="rId54"/>
    <p:sldId id="338" r:id="rId55"/>
    <p:sldId id="334" r:id="rId56"/>
    <p:sldId id="336" r:id="rId57"/>
    <p:sldId id="347" r:id="rId58"/>
    <p:sldId id="341" r:id="rId59"/>
    <p:sldId id="323" r:id="rId60"/>
    <p:sldId id="324" r:id="rId61"/>
    <p:sldId id="325" r:id="rId62"/>
    <p:sldId id="348" r:id="rId63"/>
    <p:sldId id="355" r:id="rId64"/>
    <p:sldId id="356" r:id="rId65"/>
    <p:sldId id="357" r:id="rId66"/>
    <p:sldId id="363" r:id="rId67"/>
    <p:sldId id="358" r:id="rId68"/>
    <p:sldId id="359" r:id="rId69"/>
    <p:sldId id="360" r:id="rId70"/>
    <p:sldId id="361" r:id="rId71"/>
    <p:sldId id="362" r:id="rId72"/>
    <p:sldId id="374" r:id="rId73"/>
    <p:sldId id="375" r:id="rId74"/>
    <p:sldId id="368" r:id="rId75"/>
    <p:sldId id="369" r:id="rId76"/>
    <p:sldId id="376" r:id="rId77"/>
    <p:sldId id="370" r:id="rId78"/>
    <p:sldId id="377" r:id="rId79"/>
    <p:sldId id="378" r:id="rId80"/>
    <p:sldId id="371" r:id="rId81"/>
    <p:sldId id="373" r:id="rId82"/>
    <p:sldId id="379" r:id="rId83"/>
    <p:sldId id="380" r:id="rId84"/>
    <p:sldId id="381" r:id="rId85"/>
    <p:sldId id="382" r:id="rId86"/>
    <p:sldId id="286" r:id="rId87"/>
    <p:sldId id="260" r:id="rId88"/>
    <p:sldId id="293" r:id="rId89"/>
    <p:sldId id="283" r:id="rId90"/>
    <p:sldId id="319" r:id="rId91"/>
    <p:sldId id="320" r:id="rId92"/>
    <p:sldId id="367" r:id="rId93"/>
    <p:sldId id="354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88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84957" autoAdjust="0"/>
  </p:normalViewPr>
  <p:slideViewPr>
    <p:cSldViewPr snapToGrid="0">
      <p:cViewPr>
        <p:scale>
          <a:sx n="66" d="100"/>
          <a:sy n="66" d="100"/>
        </p:scale>
        <p:origin x="34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7F2BA-E5F2-4B3A-9257-00A87373AE90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945B0-8102-489B-9245-766BC3AD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03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CA7-B985-4B32-B121-590A7578E1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571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 smtClean="0"/>
              <a:t>MVC</a:t>
            </a:r>
            <a:r>
              <a:rPr lang="ko-KR" altLang="en-US" smtClean="0"/>
              <a:t>와 </a:t>
            </a:r>
            <a:r>
              <a:rPr lang="en-US" altLang="ko-KR" smtClean="0"/>
              <a:t>Spring</a:t>
            </a:r>
            <a:r>
              <a:rPr lang="ko-KR" altLang="en-US" smtClean="0"/>
              <a:t>의 </a:t>
            </a:r>
            <a:r>
              <a:rPr lang="ko-KR" altLang="en-US" err="1" smtClean="0"/>
              <a:t>관계도는</a:t>
            </a:r>
            <a:r>
              <a:rPr lang="ko-KR" altLang="en-US" smtClean="0"/>
              <a:t> </a:t>
            </a:r>
            <a:r>
              <a:rPr lang="en-US" altLang="ko-KR" smtClean="0"/>
              <a:t>DB</a:t>
            </a:r>
            <a:r>
              <a:rPr lang="ko-KR" altLang="en-US" smtClean="0"/>
              <a:t>와 연동해서 </a:t>
            </a:r>
            <a:r>
              <a:rPr lang="en-US" altLang="ko-KR" smtClean="0"/>
              <a:t>View</a:t>
            </a:r>
            <a:r>
              <a:rPr lang="ko-KR" altLang="en-US" smtClean="0"/>
              <a:t>에 전달합니다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65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 smtClean="0"/>
              <a:t>ORM.maven</a:t>
            </a:r>
            <a:r>
              <a:rPr lang="ko-KR" altLang="en-US" smtClean="0"/>
              <a:t>에서 화면을 나누고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en-US" altLang="ko-KR" err="1" smtClean="0"/>
              <a:t>Main.CSS</a:t>
            </a:r>
            <a:r>
              <a:rPr lang="ko-KR" altLang="en-US" smtClean="0"/>
              <a:t>로</a:t>
            </a:r>
            <a:r>
              <a:rPr lang="ko-KR" altLang="en-US" baseline="0" smtClean="0"/>
              <a:t> </a:t>
            </a:r>
            <a:r>
              <a:rPr lang="ko-KR" altLang="en-US" smtClean="0"/>
              <a:t>헤더와</a:t>
            </a:r>
            <a:r>
              <a:rPr lang="en-US" altLang="ko-KR" smtClean="0"/>
              <a:t> </a:t>
            </a:r>
            <a:r>
              <a:rPr lang="ko-KR" altLang="en-US" err="1" smtClean="0"/>
              <a:t>어사이드</a:t>
            </a:r>
            <a:r>
              <a:rPr lang="en-US" altLang="ko-KR" smtClean="0"/>
              <a:t>, </a:t>
            </a:r>
            <a:r>
              <a:rPr lang="ko-KR" altLang="en-US" smtClean="0"/>
              <a:t>메인</a:t>
            </a:r>
            <a:r>
              <a:rPr lang="en-US" altLang="ko-KR" smtClean="0"/>
              <a:t>, </a:t>
            </a:r>
            <a:r>
              <a:rPr lang="ko-KR" altLang="en-US" err="1" smtClean="0"/>
              <a:t>푸터를</a:t>
            </a:r>
            <a:r>
              <a:rPr lang="ko-KR" altLang="en-US" smtClean="0"/>
              <a:t> 구성합니다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11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 smtClean="0"/>
              <a:t>타일즈로</a:t>
            </a:r>
            <a:r>
              <a:rPr lang="ko-KR" altLang="en-US" smtClean="0"/>
              <a:t> 구성한 </a:t>
            </a:r>
            <a:r>
              <a:rPr lang="en-US" altLang="ko-KR" err="1" smtClean="0"/>
              <a:t>baseLayout</a:t>
            </a:r>
            <a:r>
              <a:rPr lang="ko-KR" altLang="en-US" smtClean="0"/>
              <a:t>은 각각 </a:t>
            </a:r>
            <a:r>
              <a:rPr lang="en-US" altLang="ko-KR" smtClean="0"/>
              <a:t>title, header, side, body(</a:t>
            </a:r>
            <a:r>
              <a:rPr lang="en-US" altLang="ko-KR" err="1" smtClean="0"/>
              <a:t>main.jsp</a:t>
            </a:r>
            <a:r>
              <a:rPr lang="en-US" altLang="ko-KR" smtClean="0"/>
              <a:t>), footer, </a:t>
            </a:r>
            <a:r>
              <a:rPr lang="en-US" altLang="ko-KR" err="1" smtClean="0"/>
              <a:t>quickMenu</a:t>
            </a:r>
            <a:r>
              <a:rPr lang="en-US" altLang="ko-KR" smtClean="0"/>
              <a:t> </a:t>
            </a:r>
            <a:r>
              <a:rPr lang="ko-KR" altLang="en-US" smtClean="0"/>
              <a:t>를 설정합니다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58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메인</a:t>
            </a:r>
            <a:r>
              <a:rPr lang="en-US" altLang="ko-KR" smtClean="0"/>
              <a:t>.</a:t>
            </a:r>
            <a:r>
              <a:rPr lang="en-US" altLang="ko-KR" err="1" smtClean="0"/>
              <a:t>jsp</a:t>
            </a:r>
            <a:r>
              <a:rPr lang="ko-KR" altLang="en-US" smtClean="0"/>
              <a:t>에는 </a:t>
            </a:r>
            <a:r>
              <a:rPr lang="en-US" altLang="ko-KR" smtClean="0"/>
              <a:t>body</a:t>
            </a:r>
            <a:r>
              <a:rPr lang="ko-KR" altLang="en-US" smtClean="0"/>
              <a:t>를 상당하고</a:t>
            </a:r>
            <a:r>
              <a:rPr lang="ko-KR" altLang="en-US" baseline="0" smtClean="0"/>
              <a:t> 상품의 정보를 표현합니다</a:t>
            </a:r>
            <a:r>
              <a:rPr lang="en-US" altLang="ko-KR" baseline="0" smtClean="0"/>
              <a:t>. </a:t>
            </a:r>
            <a:r>
              <a:rPr lang="ko-KR" altLang="en-US" baseline="0" err="1" smtClean="0"/>
              <a:t>섬네일을</a:t>
            </a:r>
            <a:r>
              <a:rPr lang="ko-KR" altLang="en-US" baseline="0" smtClean="0"/>
              <a:t> 통한 이미지도 제공하며 </a:t>
            </a:r>
            <a:r>
              <a:rPr lang="en-US" altLang="ko-KR" baseline="0" smtClean="0"/>
              <a:t>DAO</a:t>
            </a:r>
            <a:r>
              <a:rPr lang="ko-KR" altLang="en-US" baseline="0" smtClean="0"/>
              <a:t>의 상품 정보를 제공합니다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5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 smtClean="0"/>
              <a:t>상품정보는</a:t>
            </a:r>
            <a:r>
              <a:rPr lang="ko-KR" altLang="en-US" smtClean="0"/>
              <a:t> </a:t>
            </a:r>
            <a:r>
              <a:rPr lang="ko-KR" altLang="en-US" err="1" smtClean="0"/>
              <a:t>상품상세</a:t>
            </a:r>
            <a:r>
              <a:rPr lang="ko-KR" altLang="en-US" smtClean="0"/>
              <a:t> 창에서 불러오는데 </a:t>
            </a:r>
            <a:r>
              <a:rPr lang="en-US" altLang="ko-KR" smtClean="0"/>
              <a:t>DB</a:t>
            </a:r>
            <a:r>
              <a:rPr lang="ko-KR" altLang="en-US" smtClean="0"/>
              <a:t>에서 조회한 데이터를 </a:t>
            </a:r>
            <a:r>
              <a:rPr lang="en-US" altLang="ko-KR" err="1" smtClean="0"/>
              <a:t>jsp</a:t>
            </a:r>
            <a:r>
              <a:rPr lang="ko-KR" altLang="en-US" smtClean="0"/>
              <a:t>에 표현합니다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69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 smtClean="0"/>
              <a:t>jstl</a:t>
            </a:r>
            <a:r>
              <a:rPr lang="ko-KR" altLang="en-US" smtClean="0"/>
              <a:t>을 사용하기 위해서는 </a:t>
            </a:r>
            <a:r>
              <a:rPr lang="en-US" altLang="ko-KR" err="1" smtClean="0"/>
              <a:t>jsp</a:t>
            </a:r>
            <a:r>
              <a:rPr lang="ko-KR" altLang="en-US" err="1" smtClean="0"/>
              <a:t>스크립트요소를</a:t>
            </a:r>
            <a:r>
              <a:rPr lang="ko-KR" altLang="en-US" smtClean="0"/>
              <a:t> 불러와 사용합니다</a:t>
            </a:r>
            <a:r>
              <a:rPr lang="en-US" altLang="ko-KR" smtClean="0"/>
              <a:t>. choose</a:t>
            </a:r>
            <a:r>
              <a:rPr lang="ko-KR" altLang="en-US" smtClean="0"/>
              <a:t>문과 </a:t>
            </a:r>
            <a:r>
              <a:rPr lang="en-US" altLang="ko-KR" err="1" smtClean="0"/>
              <a:t>forEach</a:t>
            </a:r>
            <a:r>
              <a:rPr lang="ko-KR" altLang="en-US" smtClean="0"/>
              <a:t>문을 사용했는데</a:t>
            </a:r>
            <a:r>
              <a:rPr lang="en-US" altLang="ko-KR" smtClean="0"/>
              <a:t>,</a:t>
            </a:r>
            <a:r>
              <a:rPr lang="en-US" altLang="ko-KR" baseline="0" smtClean="0"/>
              <a:t> when </a:t>
            </a:r>
            <a:r>
              <a:rPr lang="ko-KR" altLang="en-US" baseline="0" smtClean="0"/>
              <a:t>상품이 없고 </a:t>
            </a:r>
            <a:r>
              <a:rPr lang="en-US" altLang="ko-KR" baseline="0" smtClean="0"/>
              <a:t>otherwise, </a:t>
            </a:r>
            <a:r>
              <a:rPr lang="en-US" altLang="ko-KR" baseline="0" err="1" smtClean="0"/>
              <a:t>forEach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아이템 값이 있을 경우 </a:t>
            </a:r>
            <a:r>
              <a:rPr lang="en-US" altLang="ko-KR" baseline="0" err="1" smtClean="0"/>
              <a:t>varStatus.count</a:t>
            </a:r>
            <a:r>
              <a:rPr lang="ko-KR" altLang="en-US" baseline="0" err="1" smtClean="0"/>
              <a:t>값이이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1</a:t>
            </a:r>
            <a:r>
              <a:rPr lang="ko-KR" altLang="en-US" baseline="0" smtClean="0"/>
              <a:t>이면 그 정보를 출력하고</a:t>
            </a:r>
            <a:r>
              <a:rPr lang="en-US" altLang="ko-KR" baseline="0" smtClean="0"/>
              <a:t> hidden </a:t>
            </a:r>
            <a:r>
              <a:rPr lang="ko-KR" altLang="en-US" baseline="0" smtClean="0"/>
              <a:t>태그에 숨깁니다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그 외에 것들도 </a:t>
            </a:r>
            <a:r>
              <a:rPr lang="en-US" altLang="ko-KR" baseline="0" smtClean="0"/>
              <a:t>hidden</a:t>
            </a:r>
            <a:r>
              <a:rPr lang="ko-KR" altLang="en-US" baseline="0" smtClean="0"/>
              <a:t>태그에 숨깁니다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8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조회한 상품 번호는 </a:t>
            </a:r>
            <a:r>
              <a:rPr lang="en-US" altLang="ko-KR" smtClean="0"/>
              <a:t>1</a:t>
            </a:r>
            <a:r>
              <a:rPr lang="ko-KR" altLang="en-US" smtClean="0"/>
              <a:t>이고 </a:t>
            </a:r>
            <a:r>
              <a:rPr lang="en-US" altLang="ko-KR" smtClean="0"/>
              <a:t>/ </a:t>
            </a:r>
            <a:r>
              <a:rPr lang="ko-KR" altLang="en-US" smtClean="0"/>
              <a:t>조회한 상품을 나타냅니다</a:t>
            </a:r>
            <a:r>
              <a:rPr lang="en-US" altLang="ko-KR" smtClean="0"/>
              <a:t>. (</a:t>
            </a:r>
            <a:r>
              <a:rPr lang="ko-KR" altLang="en-US" err="1" smtClean="0"/>
              <a:t>회색화살표</a:t>
            </a:r>
            <a:r>
              <a:rPr lang="en-US" altLang="ko-KR" smtClean="0"/>
              <a:t>) </a:t>
            </a:r>
            <a:r>
              <a:rPr lang="ko-KR" altLang="en-US" smtClean="0"/>
              <a:t>그리고 </a:t>
            </a:r>
            <a:r>
              <a:rPr lang="ko-KR" altLang="en-US" err="1" smtClean="0"/>
              <a:t>받아온</a:t>
            </a:r>
            <a:r>
              <a:rPr lang="ko-KR" altLang="en-US" smtClean="0"/>
              <a:t> 조회한 상품의 </a:t>
            </a:r>
            <a:r>
              <a:rPr lang="ko-KR" altLang="en-US" err="1" smtClean="0"/>
              <a:t>갯수는</a:t>
            </a:r>
            <a:r>
              <a:rPr lang="ko-KR" altLang="en-US" smtClean="0"/>
              <a:t> 조회 할 때마다 </a:t>
            </a:r>
            <a:r>
              <a:rPr lang="en-US" altLang="ko-KR" smtClean="0"/>
              <a:t>1</a:t>
            </a:r>
            <a:r>
              <a:rPr lang="ko-KR" altLang="en-US" smtClean="0"/>
              <a:t>씩 증가시키고</a:t>
            </a:r>
            <a:r>
              <a:rPr lang="en-US" altLang="ko-KR" smtClean="0"/>
              <a:t>,</a:t>
            </a:r>
            <a:r>
              <a:rPr lang="en-US" altLang="ko-KR" baseline="0" smtClean="0"/>
              <a:t> (</a:t>
            </a:r>
            <a:r>
              <a:rPr lang="ko-KR" altLang="en-US" baseline="0" err="1" smtClean="0"/>
              <a:t>주황색화살표</a:t>
            </a:r>
            <a:r>
              <a:rPr lang="en-US" altLang="ko-KR" baseline="0" smtClean="0"/>
              <a:t>) </a:t>
            </a:r>
            <a:r>
              <a:rPr lang="ko-KR" altLang="en-US" baseline="0" smtClean="0"/>
              <a:t>다음을 불러오는 함수는 다음 조회한 상품의 이미지를 불러옵니다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48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1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회원 기능을 알아보기 위해서는 </a:t>
            </a:r>
            <a:r>
              <a:rPr lang="en-US" altLang="ko-KR" err="1" smtClean="0"/>
              <a:t>ModelAndView</a:t>
            </a:r>
            <a:r>
              <a:rPr lang="ko-KR" altLang="en-US" smtClean="0"/>
              <a:t>와 </a:t>
            </a:r>
            <a:r>
              <a:rPr lang="en-US" altLang="ko-KR" err="1" smtClean="0"/>
              <a:t>mybatis</a:t>
            </a:r>
            <a:r>
              <a:rPr lang="en-US" altLang="ko-KR" smtClean="0"/>
              <a:t>,</a:t>
            </a:r>
            <a:r>
              <a:rPr lang="en-US" altLang="ko-KR" baseline="0" smtClean="0"/>
              <a:t> Spring, DB, </a:t>
            </a:r>
            <a:r>
              <a:rPr lang="en-US" altLang="ko-KR" baseline="0" err="1" smtClean="0"/>
              <a:t>JSP</a:t>
            </a:r>
            <a:r>
              <a:rPr lang="ko-KR" altLang="en-US" baseline="0" smtClean="0"/>
              <a:t>로 연관된 관계를 </a:t>
            </a:r>
            <a:r>
              <a:rPr lang="ko-KR" altLang="en-US" baseline="0" err="1" smtClean="0"/>
              <a:t>알아야하고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그 기능들이 어떻게 동작하는지 알아보겠습니다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596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회원으로 알아보는 </a:t>
            </a:r>
            <a:r>
              <a:rPr lang="ko-KR" altLang="en-US" err="1" smtClean="0"/>
              <a:t>연관관계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154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err="1" smtClean="0"/>
              <a:t>MemberController</a:t>
            </a:r>
            <a:r>
              <a:rPr lang="ko-KR" altLang="en-US" smtClean="0"/>
              <a:t>는 </a:t>
            </a:r>
            <a:r>
              <a:rPr lang="en-US" altLang="ko-KR" err="1" smtClean="0"/>
              <a:t>MemberControllerImpl</a:t>
            </a:r>
            <a:r>
              <a:rPr lang="ko-KR" altLang="en-US" smtClean="0"/>
              <a:t>를 상속해 </a:t>
            </a:r>
            <a:r>
              <a:rPr lang="en-US" altLang="ko-KR" smtClean="0"/>
              <a:t>interface</a:t>
            </a:r>
            <a:r>
              <a:rPr lang="ko-KR" altLang="en-US" smtClean="0"/>
              <a:t>를 </a:t>
            </a:r>
            <a:r>
              <a:rPr lang="ko-KR" altLang="en-US" err="1" smtClean="0"/>
              <a:t>기능을합니다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238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각각의 </a:t>
            </a:r>
            <a:r>
              <a:rPr lang="en-US" altLang="ko-KR" smtClean="0"/>
              <a:t>Implements</a:t>
            </a:r>
            <a:r>
              <a:rPr lang="ko-KR" altLang="en-US" smtClean="0"/>
              <a:t>들은 </a:t>
            </a:r>
            <a:r>
              <a:rPr lang="en-US" altLang="ko-KR" smtClean="0"/>
              <a:t>Controller, Service, Repository</a:t>
            </a:r>
            <a:r>
              <a:rPr lang="ko-KR" altLang="en-US" smtClean="0"/>
              <a:t>기능을 담당하고 </a:t>
            </a:r>
            <a:r>
              <a:rPr lang="en-US" altLang="ko-KR" smtClean="0"/>
              <a:t>Spring</a:t>
            </a:r>
            <a:r>
              <a:rPr lang="ko-KR" altLang="en-US" smtClean="0"/>
              <a:t>컨테이너에서 제공하는 </a:t>
            </a:r>
            <a:r>
              <a:rPr lang="en-US" altLang="ko-KR" err="1" smtClean="0"/>
              <a:t>Anotation</a:t>
            </a:r>
            <a:r>
              <a:rPr lang="ko-KR" altLang="en-US" smtClean="0"/>
              <a:t>으로 전과는 다르게 효율적으로</a:t>
            </a:r>
            <a:r>
              <a:rPr lang="ko-KR" altLang="en-US" baseline="0" smtClean="0"/>
              <a:t> 사용할 수 있습니다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698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err="1" smtClean="0"/>
              <a:t>Autowired</a:t>
            </a:r>
            <a:r>
              <a:rPr lang="ko-KR" altLang="en-US" smtClean="0"/>
              <a:t>는 </a:t>
            </a:r>
            <a:r>
              <a:rPr lang="en-US" altLang="ko-KR" err="1" smtClean="0"/>
              <a:t>IoC</a:t>
            </a:r>
            <a:r>
              <a:rPr lang="ko-KR" altLang="en-US" smtClean="0"/>
              <a:t>에서 제공하는 </a:t>
            </a:r>
            <a:r>
              <a:rPr lang="en-US" altLang="ko-KR" err="1" smtClean="0"/>
              <a:t>Conponent</a:t>
            </a:r>
            <a:r>
              <a:rPr lang="ko-KR" altLang="en-US" smtClean="0"/>
              <a:t>를 자동으로 연결하는 </a:t>
            </a:r>
            <a:r>
              <a:rPr lang="en-US" altLang="ko-KR" err="1" smtClean="0"/>
              <a:t>Anotation</a:t>
            </a:r>
            <a:r>
              <a:rPr lang="ko-KR" altLang="en-US" smtClean="0"/>
              <a:t>으로 </a:t>
            </a:r>
            <a:r>
              <a:rPr lang="en-US" altLang="ko-KR" err="1" smtClean="0"/>
              <a:t>ContextLoaderListener</a:t>
            </a:r>
            <a:r>
              <a:rPr lang="ko-KR" altLang="en-US" smtClean="0"/>
              <a:t>로 서버 </a:t>
            </a:r>
            <a:r>
              <a:rPr lang="ko-KR" altLang="en-US" err="1" smtClean="0"/>
              <a:t>초기화시에</a:t>
            </a:r>
            <a:r>
              <a:rPr lang="ko-KR" altLang="en-US" smtClean="0"/>
              <a:t> </a:t>
            </a:r>
            <a:r>
              <a:rPr lang="en-US" altLang="ko-KR" err="1" smtClean="0"/>
              <a:t>mybatis</a:t>
            </a:r>
            <a:r>
              <a:rPr lang="ko-KR" altLang="en-US" smtClean="0"/>
              <a:t>를 깨우고</a:t>
            </a:r>
            <a:r>
              <a:rPr lang="en-US" altLang="ko-KR" smtClean="0"/>
              <a:t>, </a:t>
            </a:r>
            <a:r>
              <a:rPr lang="en-US" altLang="ko-KR" err="1" smtClean="0"/>
              <a:t>sqlsession</a:t>
            </a:r>
            <a:r>
              <a:rPr lang="ko-KR" altLang="en-US" smtClean="0"/>
              <a:t>을 만들고</a:t>
            </a:r>
            <a:r>
              <a:rPr lang="en-US" altLang="ko-KR" smtClean="0"/>
              <a:t>, DB</a:t>
            </a:r>
            <a:r>
              <a:rPr lang="ko-KR" altLang="en-US" smtClean="0"/>
              <a:t>와 연동하려는 객체의 </a:t>
            </a:r>
            <a:r>
              <a:rPr lang="en-US" altLang="ko-KR" smtClean="0"/>
              <a:t>ID</a:t>
            </a:r>
            <a:r>
              <a:rPr lang="ko-KR" altLang="en-US" smtClean="0"/>
              <a:t>와 </a:t>
            </a:r>
            <a:r>
              <a:rPr lang="en-US" altLang="ko-KR" smtClean="0"/>
              <a:t>PW</a:t>
            </a:r>
            <a:r>
              <a:rPr lang="ko-KR" altLang="en-US" smtClean="0"/>
              <a:t>를 조회해서 불러오는 역할을 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409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그렇게 </a:t>
            </a:r>
            <a:r>
              <a:rPr lang="en-US" altLang="ko-KR" err="1" smtClean="0"/>
              <a:t>sqlSessionFatory</a:t>
            </a:r>
            <a:r>
              <a:rPr lang="ko-KR" altLang="en-US" smtClean="0"/>
              <a:t>의 속성은 </a:t>
            </a:r>
            <a:r>
              <a:rPr lang="en-US" altLang="ko-KR" err="1" smtClean="0"/>
              <a:t>dataSource</a:t>
            </a:r>
            <a:r>
              <a:rPr lang="ko-KR" altLang="en-US" smtClean="0"/>
              <a:t>로 </a:t>
            </a:r>
            <a:r>
              <a:rPr lang="en-US" altLang="ko-KR" smtClean="0"/>
              <a:t>DB</a:t>
            </a:r>
            <a:r>
              <a:rPr lang="ko-KR" altLang="en-US" smtClean="0"/>
              <a:t>의 객체를 조회하고 </a:t>
            </a:r>
            <a:r>
              <a:rPr lang="en-US" altLang="ko-KR" err="1" smtClean="0"/>
              <a:t>uri</a:t>
            </a:r>
            <a:r>
              <a:rPr lang="ko-KR" altLang="en-US" smtClean="0"/>
              <a:t>의 </a:t>
            </a:r>
            <a:r>
              <a:rPr lang="en-US" altLang="ko-KR" smtClean="0"/>
              <a:t>lib, </a:t>
            </a:r>
            <a:r>
              <a:rPr lang="en-US" altLang="ko-KR" err="1" smtClean="0"/>
              <a:t>jdbc.properties</a:t>
            </a:r>
            <a:r>
              <a:rPr lang="ko-KR" altLang="en-US" smtClean="0"/>
              <a:t>를 </a:t>
            </a:r>
            <a:r>
              <a:rPr lang="ko-KR" altLang="en-US" err="1" smtClean="0"/>
              <a:t>읽어와</a:t>
            </a:r>
            <a:r>
              <a:rPr lang="ko-KR" altLang="en-US" smtClean="0"/>
              <a:t> 연동합니다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27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err="1" smtClean="0"/>
              <a:t>sqpSession</a:t>
            </a:r>
            <a:r>
              <a:rPr lang="ko-KR" altLang="en-US" smtClean="0"/>
              <a:t>은 </a:t>
            </a:r>
            <a:r>
              <a:rPr lang="en-US" altLang="ko-KR" smtClean="0"/>
              <a:t>DAO</a:t>
            </a:r>
            <a:r>
              <a:rPr lang="ko-KR" altLang="en-US" smtClean="0"/>
              <a:t>와 연동하고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en-US" altLang="ko-KR" baseline="0" err="1" smtClean="0"/>
              <a:t>mapperLocations</a:t>
            </a:r>
            <a:r>
              <a:rPr lang="ko-KR" altLang="en-US" baseline="0" smtClean="0"/>
              <a:t>는 </a:t>
            </a:r>
            <a:r>
              <a:rPr lang="en-US" altLang="ko-KR" baseline="0" smtClean="0"/>
              <a:t>mappers/</a:t>
            </a:r>
            <a:r>
              <a:rPr lang="en-US" altLang="ko-KR" baseline="0" err="1" smtClean="0"/>
              <a:t>member.xml</a:t>
            </a:r>
            <a:r>
              <a:rPr lang="ko-KR" altLang="en-US" baseline="0" smtClean="0"/>
              <a:t>과 연동하여 </a:t>
            </a:r>
            <a:r>
              <a:rPr lang="en-US" altLang="ko-KR" baseline="0" smtClean="0"/>
              <a:t>VO</a:t>
            </a:r>
            <a:r>
              <a:rPr lang="ko-KR" altLang="en-US" baseline="0" smtClean="0"/>
              <a:t>를 </a:t>
            </a:r>
            <a:r>
              <a:rPr lang="ko-KR" altLang="en-US" baseline="0" err="1" smtClean="0"/>
              <a:t>읽어옵니다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60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그렇게 </a:t>
            </a:r>
            <a:r>
              <a:rPr lang="en-US" altLang="ko-KR" err="1" smtClean="0"/>
              <a:t>configLocaton</a:t>
            </a:r>
            <a:r>
              <a:rPr lang="ko-KR" altLang="en-US" smtClean="0"/>
              <a:t>은 </a:t>
            </a:r>
            <a:r>
              <a:rPr lang="en-US" altLang="ko-KR" smtClean="0"/>
              <a:t>mappers</a:t>
            </a:r>
            <a:r>
              <a:rPr lang="ko-KR" altLang="en-US" smtClean="0"/>
              <a:t>의 </a:t>
            </a:r>
            <a:r>
              <a:rPr lang="en-US" altLang="ko-KR" err="1" smtClean="0"/>
              <a:t>GoodsVo</a:t>
            </a:r>
            <a:r>
              <a:rPr lang="en-US" altLang="ko-KR" smtClean="0"/>
              <a:t>, Image, Member, Cart, </a:t>
            </a:r>
            <a:r>
              <a:rPr lang="en-US" altLang="ko-KR" err="1" smtClean="0"/>
              <a:t>MyPageVO</a:t>
            </a:r>
            <a:r>
              <a:rPr lang="ko-KR" altLang="en-US" smtClean="0"/>
              <a:t>에게도 사용합니다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313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3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err="1" smtClean="0"/>
              <a:t>loginForm.jsp</a:t>
            </a:r>
            <a:r>
              <a:rPr lang="ko-KR" altLang="en-US" smtClean="0"/>
              <a:t>에서 구현한 회원 로그인 창에서</a:t>
            </a:r>
            <a:r>
              <a:rPr lang="ko-KR" altLang="en-US" baseline="0" smtClean="0"/>
              <a:t> 로그인 버튼을 눌렀을 때</a:t>
            </a:r>
            <a:r>
              <a:rPr lang="en-US" altLang="ko-KR" baseline="0" smtClean="0"/>
              <a:t>, </a:t>
            </a:r>
            <a:r>
              <a:rPr lang="en-US" altLang="ko-KR" baseline="0" err="1" smtClean="0"/>
              <a:t>MemberController.java</a:t>
            </a:r>
            <a:r>
              <a:rPr lang="ko-KR" altLang="en-US" baseline="0" smtClean="0"/>
              <a:t>에서 </a:t>
            </a:r>
            <a:r>
              <a:rPr lang="en-US" altLang="ko-KR" baseline="0" smtClean="0"/>
              <a:t>login</a:t>
            </a:r>
            <a:r>
              <a:rPr lang="ko-KR" altLang="en-US" baseline="0" smtClean="0"/>
              <a:t>함수를 </a:t>
            </a:r>
            <a:r>
              <a:rPr lang="en-US" altLang="ko-KR" baseline="0" err="1" smtClean="0"/>
              <a:t>Impl.java</a:t>
            </a:r>
            <a:r>
              <a:rPr lang="ko-KR" altLang="en-US" baseline="0" smtClean="0"/>
              <a:t>로 실행합니다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520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ID</a:t>
            </a:r>
            <a:r>
              <a:rPr lang="ko-KR" altLang="en-US" smtClean="0"/>
              <a:t>와 </a:t>
            </a:r>
            <a:r>
              <a:rPr lang="ko-KR" altLang="en-US" err="1" smtClean="0"/>
              <a:t>비밀번호를</a:t>
            </a:r>
            <a:r>
              <a:rPr lang="ko-KR" altLang="en-US" smtClean="0"/>
              <a:t> </a:t>
            </a:r>
            <a:r>
              <a:rPr lang="en-US" altLang="ko-KR" smtClean="0"/>
              <a:t>MAP</a:t>
            </a:r>
            <a:r>
              <a:rPr lang="ko-KR" altLang="en-US" smtClean="0"/>
              <a:t>에 저장하고</a:t>
            </a:r>
            <a:r>
              <a:rPr lang="en-US" altLang="ko-KR" smtClean="0"/>
              <a:t>, SQL</a:t>
            </a:r>
            <a:r>
              <a:rPr lang="ko-KR" altLang="en-US" smtClean="0"/>
              <a:t>로 보냅니다</a:t>
            </a:r>
            <a:r>
              <a:rPr lang="en-US" altLang="ko-KR" smtClean="0"/>
              <a:t>.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조회한 정보를 가져와서 </a:t>
            </a:r>
            <a:r>
              <a:rPr lang="en-US" altLang="ko-KR" baseline="0" err="1" smtClean="0"/>
              <a:t>isLogOn</a:t>
            </a:r>
            <a:r>
              <a:rPr lang="ko-KR" altLang="en-US" baseline="0" smtClean="0"/>
              <a:t>을 </a:t>
            </a:r>
            <a:r>
              <a:rPr lang="ko-KR" altLang="en-US" baseline="0" err="1" smtClean="0"/>
              <a:t>트루로</a:t>
            </a:r>
            <a:r>
              <a:rPr lang="ko-KR" altLang="en-US" baseline="0" smtClean="0"/>
              <a:t> 받고</a:t>
            </a:r>
            <a:r>
              <a:rPr lang="en-US" altLang="ko-KR" baseline="0" smtClean="0"/>
              <a:t>, </a:t>
            </a:r>
            <a:r>
              <a:rPr lang="ko-KR" altLang="en-US" baseline="0" err="1" smtClean="0"/>
              <a:t>회원정보를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VO</a:t>
            </a:r>
            <a:r>
              <a:rPr lang="ko-KR" altLang="en-US" baseline="0" smtClean="0"/>
              <a:t>속성으로 저장합니다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520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63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576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회원 가입을 눌렀을 때 </a:t>
            </a:r>
            <a:r>
              <a:rPr lang="en-US" altLang="ko-KR" err="1" smtClean="0"/>
              <a:t>memberForm.jsp</a:t>
            </a:r>
            <a:r>
              <a:rPr lang="ko-KR" altLang="en-US" smtClean="0"/>
              <a:t>를 호출합니다</a:t>
            </a:r>
            <a:r>
              <a:rPr lang="en-US" altLang="ko-KR" smtClean="0"/>
              <a:t>. </a:t>
            </a:r>
            <a:r>
              <a:rPr lang="en-US" altLang="ko-KR" err="1" smtClean="0"/>
              <a:t>overlappe</a:t>
            </a:r>
            <a:r>
              <a:rPr lang="ko-KR" altLang="en-US" smtClean="0"/>
              <a:t>함수는 </a:t>
            </a:r>
            <a:r>
              <a:rPr lang="en-US" altLang="zh-CN" smtClean="0"/>
              <a:t>ID</a:t>
            </a:r>
            <a:r>
              <a:rPr lang="ko-KR" altLang="en-US" smtClean="0"/>
              <a:t>를 중복 검사는 기능이고</a:t>
            </a:r>
            <a:r>
              <a:rPr lang="en-US" altLang="ko-KR" smtClean="0"/>
              <a:t>, </a:t>
            </a:r>
            <a:r>
              <a:rPr lang="ko-KR" altLang="en-US" smtClean="0"/>
              <a:t>다음에서 제공하는 우편번호 검색은 집주소와 </a:t>
            </a:r>
            <a:r>
              <a:rPr lang="ko-KR" altLang="en-US" err="1" smtClean="0"/>
              <a:t>지번주소를</a:t>
            </a:r>
            <a:r>
              <a:rPr lang="ko-KR" altLang="en-US" smtClean="0"/>
              <a:t> 가져오고</a:t>
            </a:r>
            <a:r>
              <a:rPr lang="en-US" altLang="ko-KR" smtClean="0"/>
              <a:t> </a:t>
            </a:r>
            <a:r>
              <a:rPr lang="ko-KR" altLang="en-US" smtClean="0"/>
              <a:t>새로운 창을 엽니다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793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다음에서 제공하는 우편번호 검색 소스입니다</a:t>
            </a:r>
            <a:r>
              <a:rPr lang="en-US" altLang="ko-KR" smtClean="0"/>
              <a:t>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045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모든 </a:t>
            </a:r>
            <a:r>
              <a:rPr lang="ko-KR" altLang="en-US" err="1" smtClean="0"/>
              <a:t>회원정보를</a:t>
            </a:r>
            <a:r>
              <a:rPr lang="ko-KR" altLang="en-US" smtClean="0"/>
              <a:t> 입력했을 때 회원 정보를 </a:t>
            </a:r>
            <a:r>
              <a:rPr lang="en-US" altLang="ko-KR" smtClean="0"/>
              <a:t>SQL</a:t>
            </a:r>
            <a:r>
              <a:rPr lang="ko-KR" altLang="en-US" smtClean="0"/>
              <a:t>문으로 전달합니다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301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096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like ‘%’ || #{</a:t>
            </a:r>
            <a:r>
              <a:rPr lang="en-US" altLang="ko-KR" err="1" smtClean="0"/>
              <a:t>searchWord</a:t>
            </a:r>
            <a:r>
              <a:rPr lang="en-US" altLang="ko-KR" smtClean="0"/>
              <a:t>} || ‘%’</a:t>
            </a:r>
            <a:r>
              <a:rPr lang="ko-KR" altLang="en-US" smtClean="0"/>
              <a:t>는 </a:t>
            </a:r>
            <a:r>
              <a:rPr lang="en-US" altLang="ko-KR" smtClean="0"/>
              <a:t>‘%</a:t>
            </a:r>
            <a:r>
              <a:rPr lang="ko-KR" altLang="en-US" smtClean="0"/>
              <a:t>파이썬</a:t>
            </a:r>
            <a:r>
              <a:rPr lang="en-US" altLang="ko-KR" smtClean="0"/>
              <a:t>%’</a:t>
            </a:r>
            <a:r>
              <a:rPr lang="ko-KR" altLang="en-US" smtClean="0"/>
              <a:t>을 조회하고 찾아냅니다</a:t>
            </a:r>
            <a:r>
              <a:rPr lang="en-US" altLang="ko-KR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44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@</a:t>
            </a:r>
            <a:r>
              <a:rPr lang="en-US" altLang="zh-CN" err="1" smtClean="0"/>
              <a:t>ResponsBody</a:t>
            </a:r>
            <a:r>
              <a:rPr lang="ko-KR" altLang="en-US" smtClean="0"/>
              <a:t>는 </a:t>
            </a:r>
            <a:r>
              <a:rPr lang="en-US" altLang="ko-KR" err="1" smtClean="0"/>
              <a:t>JSON</a:t>
            </a:r>
            <a:r>
              <a:rPr lang="ko-KR" altLang="en-US" smtClean="0"/>
              <a:t>데이터를 브라우저로 출력하고 </a:t>
            </a:r>
            <a:r>
              <a:rPr lang="en-US" altLang="ko-KR" smtClean="0"/>
              <a:t>@</a:t>
            </a:r>
            <a:r>
              <a:rPr lang="en-US" altLang="ko-KR" err="1" smtClean="0"/>
              <a:t>RequestParam</a:t>
            </a:r>
            <a:r>
              <a:rPr lang="ko-KR" altLang="en-US" smtClean="0"/>
              <a:t>은 검색할 키워드를 가져옵니다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가져온 키워드가 포함된 상품 제목을 조회합니다</a:t>
            </a:r>
            <a:r>
              <a:rPr lang="en-US" altLang="ko-KR" smtClean="0"/>
              <a:t>.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조회한 데이터를 </a:t>
            </a:r>
            <a:r>
              <a:rPr lang="en-US" altLang="ko-KR" baseline="0" err="1" smtClean="0"/>
              <a:t>JSON</a:t>
            </a:r>
            <a:r>
              <a:rPr lang="ko-KR" altLang="en-US" baseline="0" smtClean="0"/>
              <a:t>에 저장하고</a:t>
            </a:r>
            <a:r>
              <a:rPr lang="en-US" altLang="ko-KR" baseline="0" smtClean="0"/>
              <a:t>, </a:t>
            </a:r>
            <a:r>
              <a:rPr lang="en-US" altLang="ko-KR" baseline="0" err="1" smtClean="0"/>
              <a:t>JSON</a:t>
            </a:r>
            <a:r>
              <a:rPr lang="ko-KR" altLang="en-US" baseline="0" smtClean="0"/>
              <a:t>을 문자열로 반환한 후 브라우저로 출력합니다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err="1" smtClean="0"/>
              <a:t>searchGoods</a:t>
            </a:r>
            <a:r>
              <a:rPr lang="ko-KR" altLang="en-US" baseline="0" smtClean="0"/>
              <a:t> </a:t>
            </a:r>
            <a:r>
              <a:rPr lang="ko-KR" altLang="en-US" baseline="0" err="1" smtClean="0"/>
              <a:t>메서드에서</a:t>
            </a:r>
            <a:r>
              <a:rPr lang="ko-KR" altLang="en-US" baseline="0" smtClean="0"/>
              <a:t> </a:t>
            </a:r>
            <a:r>
              <a:rPr lang="ko-KR" altLang="en-US" baseline="0" err="1" smtClean="0"/>
              <a:t>검색창에서</a:t>
            </a:r>
            <a:r>
              <a:rPr lang="ko-KR" altLang="en-US" baseline="0" smtClean="0"/>
              <a:t> 가져온 단어가 포함된 상품 제목을 조회합니다</a:t>
            </a:r>
            <a:r>
              <a:rPr lang="en-US" altLang="ko-KR" baseline="0" smtClean="0"/>
              <a:t>.</a:t>
            </a:r>
            <a:endParaRPr lang="en-US" altLang="ko-KR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4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장바구니 테이블에 추가하기 전에 그 상품 번호가 장바구니에 있는지 조회하고</a:t>
            </a:r>
            <a:r>
              <a:rPr lang="en-US" altLang="ko-KR" smtClean="0"/>
              <a:t>, </a:t>
            </a:r>
            <a:r>
              <a:rPr lang="ko-KR" altLang="en-US" baseline="0" smtClean="0"/>
              <a:t>그리고 상품을 추가합니다</a:t>
            </a:r>
            <a:r>
              <a:rPr lang="en-US" altLang="ko-KR" baseline="0" smtClean="0"/>
              <a:t>. </a:t>
            </a:r>
            <a:r>
              <a:rPr lang="en-US" altLang="ko-KR" baseline="0" err="1" smtClean="0"/>
              <a:t>Controller.addGoodsInCart</a:t>
            </a:r>
            <a:r>
              <a:rPr lang="ko-KR" altLang="en-US" baseline="0" smtClean="0"/>
              <a:t>에서는 상품을 추가하는 </a:t>
            </a:r>
            <a:r>
              <a:rPr lang="en-US" altLang="ko-KR" baseline="0" err="1" smtClean="0"/>
              <a:t>ResponseBody</a:t>
            </a:r>
            <a:r>
              <a:rPr lang="en-US" altLang="ko-KR" baseline="0" smtClean="0"/>
              <a:t> </a:t>
            </a:r>
            <a:r>
              <a:rPr lang="ko-KR" altLang="en-US" baseline="0" err="1" smtClean="0"/>
              <a:t>에너테이션을</a:t>
            </a:r>
            <a:r>
              <a:rPr lang="ko-KR" altLang="en-US" baseline="0" smtClean="0"/>
              <a:t> 사용하여 </a:t>
            </a:r>
            <a:r>
              <a:rPr lang="en-US" altLang="ko-KR" baseline="0" err="1" smtClean="0"/>
              <a:t>goods_id</a:t>
            </a:r>
            <a:r>
              <a:rPr lang="ko-KR" altLang="en-US" baseline="0" smtClean="0"/>
              <a:t>를 받아 </a:t>
            </a:r>
            <a:r>
              <a:rPr lang="en-US" altLang="ko-KR" baseline="0" smtClean="0"/>
              <a:t>Cart</a:t>
            </a:r>
            <a:r>
              <a:rPr lang="ko-KR" altLang="en-US" baseline="0" smtClean="0"/>
              <a:t>에 추가하는 </a:t>
            </a:r>
            <a:r>
              <a:rPr lang="en-US" altLang="ko-KR" baseline="0" smtClean="0"/>
              <a:t>Method </a:t>
            </a:r>
            <a:r>
              <a:rPr lang="ko-KR" altLang="en-US" baseline="0" smtClean="0"/>
              <a:t>역할을 합니다</a:t>
            </a:r>
            <a:r>
              <a:rPr lang="en-US" altLang="ko-KR" baseline="0" smtClean="0"/>
              <a:t>. </a:t>
            </a:r>
            <a:r>
              <a:rPr lang="en-US" altLang="ko-KR" baseline="0" err="1" smtClean="0"/>
              <a:t>isAreadyExisted</a:t>
            </a:r>
            <a:r>
              <a:rPr lang="ko-KR" altLang="en-US" baseline="0" smtClean="0"/>
              <a:t>객체는 해당 상품이 이미 있으면 </a:t>
            </a:r>
            <a:r>
              <a:rPr lang="en-US" altLang="ko-KR" baseline="0" smtClean="0"/>
              <a:t>“</a:t>
            </a:r>
            <a:r>
              <a:rPr lang="ko-KR" altLang="en-US" baseline="0" smtClean="0"/>
              <a:t>상품이 있다는 </a:t>
            </a:r>
            <a:r>
              <a:rPr lang="ko-KR" altLang="en-US" baseline="0" err="1" smtClean="0"/>
              <a:t>메세지를</a:t>
            </a:r>
            <a:r>
              <a:rPr lang="en-US" altLang="ko-KR" baseline="0" smtClean="0"/>
              <a:t>“ </a:t>
            </a:r>
            <a:r>
              <a:rPr lang="ko-KR" altLang="en-US" baseline="0" smtClean="0"/>
              <a:t>없으면 추가하고 </a:t>
            </a:r>
            <a:r>
              <a:rPr lang="en-US" altLang="ko-KR" baseline="0" smtClean="0"/>
              <a:t>“</a:t>
            </a:r>
            <a:r>
              <a:rPr lang="ko-KR" altLang="en-US" baseline="0" smtClean="0"/>
              <a:t>추가했다는 </a:t>
            </a:r>
            <a:r>
              <a:rPr lang="ko-KR" altLang="en-US" baseline="0" err="1" smtClean="0"/>
              <a:t>메세지</a:t>
            </a:r>
            <a:r>
              <a:rPr lang="en-US" altLang="ko-KR" baseline="0" smtClean="0"/>
              <a:t>”</a:t>
            </a:r>
            <a:r>
              <a:rPr lang="ko-KR" altLang="en-US" baseline="0" smtClean="0"/>
              <a:t>를 출력하게 합니다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8328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 smtClean="0"/>
              <a:t>Service</a:t>
            </a:r>
            <a:r>
              <a:rPr lang="en-US" altLang="ko-KR" baseline="0" err="1" smtClean="0"/>
              <a:t>Impl</a:t>
            </a:r>
            <a:r>
              <a:rPr lang="ko-KR" altLang="en-US" baseline="0" smtClean="0"/>
              <a:t>는 </a:t>
            </a:r>
            <a:r>
              <a:rPr lang="ko-KR" altLang="en-US" smtClean="0"/>
              <a:t>테이블에 추가하기 전에 동일한 상품 번호의 개수를 조회합니다</a:t>
            </a:r>
            <a:r>
              <a:rPr lang="en-US" altLang="ko-KR" smtClean="0"/>
              <a:t>.</a:t>
            </a:r>
          </a:p>
          <a:p>
            <a:r>
              <a:rPr lang="en-US" altLang="ko-KR" err="1" smtClean="0"/>
              <a:t>DAOImpl</a:t>
            </a:r>
            <a:r>
              <a:rPr lang="ko-KR" altLang="en-US" smtClean="0"/>
              <a:t>는 이미 장바구니에 추가된 상품인지 조회하고</a:t>
            </a:r>
            <a:r>
              <a:rPr lang="en-US" altLang="ko-KR" smtClean="0"/>
              <a:t> </a:t>
            </a:r>
            <a:r>
              <a:rPr lang="ko-KR" altLang="en-US" smtClean="0"/>
              <a:t>장바구니에 추가합니다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8709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Ajax</a:t>
            </a:r>
            <a:r>
              <a:rPr lang="ko-KR" altLang="en-US" smtClean="0"/>
              <a:t>를 통해</a:t>
            </a:r>
            <a:r>
              <a:rPr lang="ko-KR" altLang="en-US" baseline="0" smtClean="0"/>
              <a:t> 장바구니에 추가할 상품 번호를 전송합니다</a:t>
            </a:r>
            <a:r>
              <a:rPr lang="en-US" altLang="ko-KR" baseline="0" smtClean="0"/>
              <a:t>.   </a:t>
            </a:r>
            <a:r>
              <a:rPr lang="ko-KR" altLang="en-US" baseline="0" smtClean="0"/>
              <a:t>장바구니를 클릭하면 추가할 상품 아이디를 함수로 전달합니다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644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장바구니에 추가된 총 개수</a:t>
            </a:r>
            <a:r>
              <a:rPr lang="en-US" altLang="ko-KR" smtClean="0"/>
              <a:t>, </a:t>
            </a:r>
            <a:r>
              <a:rPr lang="ko-KR" altLang="en-US" err="1" smtClean="0"/>
              <a:t>배송비</a:t>
            </a:r>
            <a:r>
              <a:rPr lang="en-US" altLang="ko-KR" smtClean="0"/>
              <a:t>, </a:t>
            </a:r>
            <a:r>
              <a:rPr lang="ko-KR" altLang="en-US" smtClean="0"/>
              <a:t>주문 금액입니다</a:t>
            </a:r>
            <a:r>
              <a:rPr lang="en-US" altLang="ko-KR" smtClean="0"/>
              <a:t>. </a:t>
            </a:r>
            <a:r>
              <a:rPr lang="ko-KR" altLang="en-US" smtClean="0"/>
              <a:t>장바구니에 등록된 상품 번호로 조회한 상품 목록</a:t>
            </a:r>
            <a:r>
              <a:rPr lang="en-US" altLang="ko-KR" smtClean="0"/>
              <a:t>, </a:t>
            </a:r>
            <a:r>
              <a:rPr lang="ko-KR" altLang="en-US" smtClean="0"/>
              <a:t>장바구니에 담긴 수량을 표시하기 위한 변수를 설정하고</a:t>
            </a:r>
            <a:r>
              <a:rPr lang="en-US" altLang="ko-KR" smtClean="0"/>
              <a:t>, </a:t>
            </a:r>
            <a:r>
              <a:rPr lang="ko-KR" altLang="en-US" smtClean="0"/>
              <a:t>상품 이미지 표시하고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상품 이름 표시합니다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8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296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장바구니 페이지에 표시할 장바구니 정보를 조회해서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smtClean="0"/>
              <a:t>장바구니에 상품이 없는 경우 </a:t>
            </a:r>
            <a:r>
              <a:rPr lang="en-US" altLang="ko-KR" smtClean="0"/>
              <a:t>null</a:t>
            </a:r>
            <a:r>
              <a:rPr lang="ko-KR" altLang="en-US" smtClean="0"/>
              <a:t>반환하고</a:t>
            </a:r>
            <a:r>
              <a:rPr lang="en-US" altLang="ko-KR" smtClean="0"/>
              <a:t>, </a:t>
            </a:r>
            <a:r>
              <a:rPr lang="ko-KR" altLang="en-US" smtClean="0"/>
              <a:t>장바구니 페이지에</a:t>
            </a:r>
            <a:r>
              <a:rPr lang="ko-KR" altLang="en-US" baseline="0" smtClean="0"/>
              <a:t> 표시할 상품 정보를 조회해서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장바구니 정보와 상품 정보를 </a:t>
            </a:r>
            <a:r>
              <a:rPr lang="en-US" altLang="ko-KR" baseline="0" err="1" smtClean="0"/>
              <a:t>cartMap</a:t>
            </a:r>
            <a:r>
              <a:rPr lang="ko-KR" altLang="en-US" baseline="0" smtClean="0"/>
              <a:t>에 저장하여 반환합니다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938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모든 장바구니의 정보를 조회합니다</a:t>
            </a:r>
            <a:r>
              <a:rPr lang="en-US" altLang="ko-KR" smtClean="0"/>
              <a:t>. </a:t>
            </a:r>
            <a:r>
              <a:rPr lang="ko-KR" altLang="en-US" smtClean="0"/>
              <a:t>장바구니 테이블에 등록된 상품 번호를 이용해 상품 정보를 조회합니다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95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smtClean="0"/>
              <a:t>함수 </a:t>
            </a:r>
            <a:r>
              <a:rPr lang="en-US" altLang="ko-KR" baseline="0" err="1" smtClean="0"/>
              <a:t>modifyCartQty</a:t>
            </a:r>
            <a:r>
              <a:rPr lang="ko-KR" altLang="en-US" baseline="0" smtClean="0"/>
              <a:t>는 수정될 때 상품 정보와 회원 정보를 수정하고 주문 수량을 수정하여 수정된 </a:t>
            </a:r>
            <a:r>
              <a:rPr lang="en-US" altLang="ko-KR" baseline="0" err="1" smtClean="0"/>
              <a:t>CartService</a:t>
            </a:r>
            <a:r>
              <a:rPr lang="ko-KR" altLang="en-US" baseline="0" smtClean="0"/>
              <a:t>의 결과에 저장하여 반환하고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상품 수량을 반환합니다</a:t>
            </a:r>
            <a:r>
              <a:rPr lang="en-US" altLang="ko-KR" baseline="0" smtClean="0"/>
              <a:t>.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08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수량 </a:t>
            </a:r>
            <a:r>
              <a:rPr lang="ko-KR" altLang="en-US" err="1" smtClean="0"/>
              <a:t>변경시</a:t>
            </a:r>
            <a:r>
              <a:rPr lang="ko-KR" altLang="en-US" smtClean="0"/>
              <a:t> </a:t>
            </a:r>
            <a:r>
              <a:rPr lang="en-US" altLang="ko-KR" err="1" smtClean="0"/>
              <a:t>CartController</a:t>
            </a:r>
            <a:r>
              <a:rPr lang="ko-KR" altLang="en-US" smtClean="0"/>
              <a:t>에 요청하고 </a:t>
            </a:r>
            <a:r>
              <a:rPr lang="ko-KR" altLang="en-US" err="1" smtClean="0"/>
              <a:t>성공시</a:t>
            </a:r>
            <a:r>
              <a:rPr lang="ko-KR" altLang="en-US" smtClean="0"/>
              <a:t> </a:t>
            </a:r>
            <a:r>
              <a:rPr lang="en-US" altLang="ko-KR" err="1" smtClean="0"/>
              <a:t>modifyCortQty</a:t>
            </a:r>
            <a:r>
              <a:rPr lang="ko-KR" altLang="en-US" smtClean="0"/>
              <a:t>로 요청해 출력합니다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495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0796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주문 정보 데이터 베이스에서는 멤버 아이디와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상품 아이디로 연동 되어 있습니다</a:t>
            </a:r>
            <a:r>
              <a:rPr lang="en-US" altLang="ko-KR" baseline="0" smtClean="0"/>
              <a:t>. </a:t>
            </a:r>
            <a:r>
              <a:rPr lang="ko-KR" altLang="en-US" baseline="0" err="1" smtClean="0"/>
              <a:t>그중</a:t>
            </a:r>
            <a:r>
              <a:rPr lang="ko-KR" altLang="en-US" baseline="0" smtClean="0"/>
              <a:t> </a:t>
            </a:r>
            <a:r>
              <a:rPr lang="en-US" altLang="ko-KR" baseline="0" err="1" smtClean="0"/>
              <a:t>seq_num</a:t>
            </a:r>
            <a:r>
              <a:rPr lang="ko-KR" altLang="en-US" baseline="0" err="1" smtClean="0"/>
              <a:t>은는</a:t>
            </a:r>
            <a:r>
              <a:rPr lang="ko-KR" altLang="en-US" baseline="0" smtClean="0"/>
              <a:t> 주문자가 개별로 주문 상품을 구분하는 번호이고</a:t>
            </a:r>
            <a:r>
              <a:rPr lang="en-US" altLang="ko-KR" baseline="0" smtClean="0"/>
              <a:t>, </a:t>
            </a:r>
            <a:r>
              <a:rPr lang="en-US" altLang="ko-KR" baseline="0" err="1" smtClean="0"/>
              <a:t>order_id</a:t>
            </a:r>
            <a:r>
              <a:rPr lang="ko-KR" altLang="en-US" baseline="0" smtClean="0"/>
              <a:t>는 주문자들의 주문을 구분하는 번호가 됩니다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상품 일련번호는 각각이 갖는 </a:t>
            </a:r>
            <a:r>
              <a:rPr lang="en-US" altLang="ko-KR" baseline="0" smtClean="0"/>
              <a:t>1</a:t>
            </a:r>
            <a:r>
              <a:rPr lang="ko-KR" altLang="en-US" baseline="0" smtClean="0"/>
              <a:t>개 당의 고유번호이고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주문번호는 그 책이 갖는 번호입니다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379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1238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Query</a:t>
            </a:r>
            <a:r>
              <a:rPr lang="ko-KR" altLang="en-US" smtClean="0"/>
              <a:t>문을 </a:t>
            </a:r>
            <a:r>
              <a:rPr lang="en-US" altLang="ko-KR" smtClean="0"/>
              <a:t>insert</a:t>
            </a:r>
            <a:r>
              <a:rPr lang="ko-KR" altLang="en-US" smtClean="0"/>
              <a:t>할 때 </a:t>
            </a:r>
            <a:r>
              <a:rPr lang="en-US" altLang="ko-KR" err="1" smtClean="0"/>
              <a:t>mybatis</a:t>
            </a:r>
            <a:r>
              <a:rPr lang="ko-KR" altLang="en-US" smtClean="0"/>
              <a:t>에서 제공하는 </a:t>
            </a:r>
            <a:r>
              <a:rPr lang="en-US" altLang="ko-KR" err="1" smtClean="0"/>
              <a:t>selectKey</a:t>
            </a:r>
            <a:r>
              <a:rPr lang="ko-KR" altLang="en-US" smtClean="0"/>
              <a:t>태그를 이용하여 일련번호를 가져오는 </a:t>
            </a:r>
            <a:r>
              <a:rPr lang="en-US" altLang="ko-KR" smtClean="0"/>
              <a:t>SQL</a:t>
            </a:r>
            <a:r>
              <a:rPr lang="ko-KR" altLang="en-US" smtClean="0"/>
              <a:t>문을 따로 </a:t>
            </a:r>
            <a:r>
              <a:rPr lang="ko-KR" altLang="en-US" err="1" smtClean="0"/>
              <a:t>하지않아도</a:t>
            </a:r>
            <a:r>
              <a:rPr lang="ko-KR" altLang="en-US" smtClean="0"/>
              <a:t> 됩니다</a:t>
            </a:r>
            <a:r>
              <a:rPr lang="en-US" altLang="ko-KR" smtClean="0"/>
              <a:t>. </a:t>
            </a:r>
            <a:r>
              <a:rPr lang="ko-KR" altLang="en-US" smtClean="0"/>
              <a:t>위처럼 시퀀스에서 주문상품일련번호를 가져와 주문 테이블에 추가할 수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32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Insert</a:t>
            </a:r>
            <a:r>
              <a:rPr lang="ko-KR" altLang="en-US" smtClean="0"/>
              <a:t>문으로 추가된 내용을 주문 아이디를 가져옵니다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092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각각은</a:t>
            </a:r>
            <a:r>
              <a:rPr lang="en-US" altLang="ko-KR" smtClean="0"/>
              <a:t>,</a:t>
            </a:r>
            <a:r>
              <a:rPr lang="ko-KR" altLang="en-US" smtClean="0"/>
              <a:t> 개별상품 </a:t>
            </a:r>
            <a:r>
              <a:rPr lang="ko-KR" altLang="en-US" baseline="0" smtClean="0"/>
              <a:t>또는 장바구니에 담긴 모든 상품을 주문할 때 주문 페이지를 요청하는 </a:t>
            </a:r>
            <a:r>
              <a:rPr lang="en-US" altLang="ko-KR" baseline="0" smtClean="0"/>
              <a:t>tiles_order.xml</a:t>
            </a:r>
            <a:r>
              <a:rPr lang="ko-KR" altLang="en-US" baseline="0" smtClean="0"/>
              <a:t>을 구현합니다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04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6071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isLogOn</a:t>
            </a:r>
            <a:r>
              <a:rPr lang="ko-KR" altLang="en-US" smtClean="0"/>
              <a:t>객체를</a:t>
            </a:r>
            <a:r>
              <a:rPr lang="ko-KR" altLang="en-US" baseline="0" smtClean="0"/>
              <a:t> 세션에 저장해서 </a:t>
            </a:r>
            <a:r>
              <a:rPr lang="ko-KR" altLang="en-US" smtClean="0"/>
              <a:t>로그인 하지 않았다면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먼저 로그인 후 주문 페이지로 이동할 수 있도록 주문 정보와 주문페이지 요청 </a:t>
            </a:r>
            <a:r>
              <a:rPr lang="en-US" altLang="ko-KR" baseline="0" smtClean="0"/>
              <a:t>URL</a:t>
            </a:r>
            <a:r>
              <a:rPr lang="ko-KR" altLang="en-US" baseline="0" smtClean="0"/>
              <a:t>을 세션에 저장합니다</a:t>
            </a:r>
            <a:r>
              <a:rPr lang="en-US" altLang="ko-KR" baseline="0" smtClean="0"/>
              <a:t>.</a:t>
            </a:r>
            <a:r>
              <a:rPr lang="zh-CN" altLang="en-US" baseline="0" smtClean="0"/>
              <a:t> </a:t>
            </a:r>
            <a:r>
              <a:rPr lang="ko-KR" altLang="en-US" baseline="0" smtClean="0"/>
              <a:t>로그인 후 세션에서 정보를 가져와 </a:t>
            </a:r>
            <a:r>
              <a:rPr lang="ko-KR" altLang="en-US" baseline="0" err="1" smtClean="0"/>
              <a:t>주문창으로</a:t>
            </a:r>
            <a:r>
              <a:rPr lang="ko-KR" altLang="en-US" baseline="0" smtClean="0"/>
              <a:t> 이동합니다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미리 로그인 했다면 정보를 바로 주문 처리 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주문 정보를 저장할 주문 </a:t>
            </a:r>
            <a:r>
              <a:rPr lang="en-US" altLang="ko-KR" baseline="0" smtClean="0"/>
              <a:t>Array</a:t>
            </a:r>
            <a:r>
              <a:rPr lang="ko-KR" altLang="en-US" baseline="0" smtClean="0"/>
              <a:t>를 생성합니다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브라우저에 전달한 주문정보를 </a:t>
            </a:r>
            <a:r>
              <a:rPr lang="en-US" altLang="ko-KR" baseline="0" err="1" smtClean="0"/>
              <a:t>ArrayList</a:t>
            </a:r>
            <a:r>
              <a:rPr lang="ko-KR" altLang="en-US" baseline="0" smtClean="0"/>
              <a:t>에 저장하고 주문 정보와 주문자 정보를 세션에 </a:t>
            </a:r>
            <a:r>
              <a:rPr lang="ko-KR" altLang="en-US" baseline="0" err="1" smtClean="0"/>
              <a:t>바인딩한</a:t>
            </a:r>
            <a:r>
              <a:rPr lang="ko-KR" altLang="en-US" baseline="0" smtClean="0"/>
              <a:t> 후 </a:t>
            </a:r>
            <a:r>
              <a:rPr lang="ko-KR" altLang="en-US" baseline="0" err="1" smtClean="0"/>
              <a:t>주문창으로</a:t>
            </a:r>
            <a:r>
              <a:rPr lang="ko-KR" altLang="en-US" baseline="0" smtClean="0"/>
              <a:t> 전달 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47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3180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주문 상품 목록을 테이블에 추가합니다</a:t>
            </a:r>
            <a:r>
              <a:rPr lang="en-US" altLang="ko-KR" smtClean="0"/>
              <a:t>. </a:t>
            </a:r>
            <a:r>
              <a:rPr lang="ko-KR" altLang="en-US" smtClean="0"/>
              <a:t>장바구니에 주문한 경우 해당 상품을 장바구니에서 삭제합니다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각 </a:t>
            </a:r>
            <a:r>
              <a:rPr lang="en-US" altLang="ko-KR" smtClean="0"/>
              <a:t>orderVO</a:t>
            </a:r>
            <a:r>
              <a:rPr lang="ko-KR" altLang="en-US" smtClean="0"/>
              <a:t>에 설정할 주문 번호를 가져와</a:t>
            </a:r>
            <a:r>
              <a:rPr lang="ko-KR" altLang="en-US" baseline="0" smtClean="0"/>
              <a:t> 주문 목록에서 차례로 </a:t>
            </a:r>
            <a:r>
              <a:rPr lang="en-US" altLang="ko-KR" baseline="0" smtClean="0"/>
              <a:t>VO</a:t>
            </a:r>
            <a:r>
              <a:rPr lang="ko-KR" altLang="en-US" baseline="0" smtClean="0"/>
              <a:t>를 가져와 주문번호를 설정합니다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장바구니에서 주문한 경우 해당 상품을 장바구니에서 삭제합니다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데이터에 저장할 주문 번호를 가져옵니다</a:t>
            </a:r>
            <a:r>
              <a:rPr lang="en-US" altLang="ko-KR" baseline="0" smtClean="0"/>
              <a:t>.</a:t>
            </a:r>
            <a:endParaRPr lang="en-US" altLang="ko-KR" smtClean="0"/>
          </a:p>
          <a:p>
            <a:endParaRPr lang="en-US" altLang="ko-KR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5929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isLogin &lt;</a:t>
            </a:r>
            <a:r>
              <a:rPr lang="ko-KR" altLang="en-US" smtClean="0"/>
              <a:t>히든 태그</a:t>
            </a:r>
            <a:r>
              <a:rPr lang="en-US" altLang="ko-KR" smtClean="0"/>
              <a:t>&gt;</a:t>
            </a:r>
            <a:r>
              <a:rPr lang="ko-KR" altLang="en-US" smtClean="0"/>
              <a:t>의 </a:t>
            </a:r>
            <a:r>
              <a:rPr lang="en-US" altLang="ko-KR" smtClean="0"/>
              <a:t>id</a:t>
            </a:r>
            <a:r>
              <a:rPr lang="ko-KR" altLang="en-US" smtClean="0"/>
              <a:t>와 로그인 상태를 가져옵니다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Form</a:t>
            </a:r>
            <a:r>
              <a:rPr lang="ko-KR" altLang="en-US" smtClean="0"/>
              <a:t>태그를 동적으로 생성하고 주문 상품 정보를 전송할 </a:t>
            </a:r>
            <a:r>
              <a:rPr lang="en-US" altLang="ko-KR" smtClean="0"/>
              <a:t>input</a:t>
            </a:r>
            <a:r>
              <a:rPr lang="ko-KR" altLang="en-US" smtClean="0"/>
              <a:t>태그에 </a:t>
            </a:r>
            <a:r>
              <a:rPr lang="en-US" altLang="ko-KR" smtClean="0"/>
              <a:t>name/value</a:t>
            </a:r>
            <a:r>
              <a:rPr lang="ko-KR" altLang="en-US" smtClean="0"/>
              <a:t>값을 설정합니다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동적으로 생성한 </a:t>
            </a:r>
            <a:r>
              <a:rPr lang="en-US" altLang="ko-KR" smtClean="0"/>
              <a:t>input</a:t>
            </a:r>
            <a:r>
              <a:rPr lang="ko-KR" altLang="en-US" smtClean="0"/>
              <a:t>태그에 값을 설정한 후 다시 </a:t>
            </a:r>
            <a:r>
              <a:rPr lang="en-US" altLang="ko-KR" smtClean="0"/>
              <a:t>form</a:t>
            </a:r>
            <a:r>
              <a:rPr lang="ko-KR" altLang="en-US" smtClean="0"/>
              <a:t>태그에 추가합니다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컨트롤러로 요청하면서 </a:t>
            </a:r>
            <a:r>
              <a:rPr lang="en-US" altLang="ko-KR" smtClean="0"/>
              <a:t>input</a:t>
            </a:r>
            <a:r>
              <a:rPr lang="ko-KR" altLang="en-US" smtClean="0"/>
              <a:t>태그의 값을 매개변수로 전달합니다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구매하기 버튼을 눌렀을 때 </a:t>
            </a:r>
            <a:r>
              <a:rPr lang="en-US" altLang="ko-KR" smtClean="0"/>
              <a:t>form</a:t>
            </a:r>
            <a:r>
              <a:rPr lang="ko-KR" altLang="en-US" smtClean="0"/>
              <a:t>의</a:t>
            </a:r>
            <a:r>
              <a:rPr lang="en-US" altLang="ko-KR" smtClean="0"/>
              <a:t> 4</a:t>
            </a:r>
            <a:r>
              <a:rPr lang="ko-KR" altLang="en-US" smtClean="0"/>
              <a:t>가지 항목을 함수로 전달합니다</a:t>
            </a:r>
            <a:r>
              <a:rPr lang="en-US" altLang="ko-KR" smtClean="0"/>
              <a:t>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659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구매하기 버튼을 눌렀을 때 </a:t>
            </a:r>
            <a:r>
              <a:rPr lang="en-US" altLang="ko-KR" smtClean="0"/>
              <a:t>orderGoodsForm.jsp</a:t>
            </a:r>
            <a:r>
              <a:rPr lang="ko-KR" altLang="en-US" smtClean="0"/>
              <a:t>의 테이블에 전달됩니다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r>
              <a:rPr lang="en-US" altLang="zh-CN" smtClean="0"/>
              <a:t>Restore_all </a:t>
            </a:r>
            <a:r>
              <a:rPr lang="ko-KR" altLang="en-US" smtClean="0"/>
              <a:t>함수는 기본 배송지 선택 시 </a:t>
            </a:r>
            <a:r>
              <a:rPr lang="en-US" altLang="ko-KR" smtClean="0"/>
              <a:t>body</a:t>
            </a:r>
            <a:r>
              <a:rPr lang="ko-KR" altLang="en-US" smtClean="0"/>
              <a:t>에서 받아온 정보를 페이지에 전송합니다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0407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바디에서 이미지 형식의 </a:t>
            </a:r>
            <a:r>
              <a:rPr lang="en-US" altLang="ko-KR" smtClean="0"/>
              <a:t>“</a:t>
            </a:r>
            <a:r>
              <a:rPr lang="ko-KR" altLang="en-US" smtClean="0"/>
              <a:t>결제하기</a:t>
            </a:r>
            <a:r>
              <a:rPr lang="en-US" altLang="ko-KR" smtClean="0"/>
              <a:t>”</a:t>
            </a:r>
            <a:r>
              <a:rPr lang="ko-KR" altLang="en-US" smtClean="0"/>
              <a:t>버튼을 누르면 </a:t>
            </a:r>
            <a:r>
              <a:rPr lang="en-US" altLang="ko-KR" smtClean="0"/>
              <a:t>show_order_detail();</a:t>
            </a:r>
            <a:r>
              <a:rPr lang="ko-KR" altLang="en-US" smtClean="0"/>
              <a:t>함수를</a:t>
            </a:r>
            <a:r>
              <a:rPr lang="ko-KR" altLang="en-US" baseline="0" smtClean="0"/>
              <a:t> 부르고 그 정보를 히든 태그에 저장합니다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마지막에 </a:t>
            </a:r>
            <a:r>
              <a:rPr lang="en-US" altLang="ko-KR" baseline="0" smtClean="0"/>
              <a:t>imagePopup</a:t>
            </a:r>
            <a:r>
              <a:rPr lang="ko-KR" altLang="en-US" baseline="0" smtClean="0"/>
              <a:t>을 </a:t>
            </a:r>
            <a:r>
              <a:rPr lang="en-US" altLang="ko-KR" baseline="0" smtClean="0"/>
              <a:t>‘open’</a:t>
            </a:r>
            <a:r>
              <a:rPr lang="ko-KR" altLang="en-US" baseline="0" smtClean="0"/>
              <a:t>으로 하여 원래 숨어있던 화면을 보이게 해주어 창에 나타냅니다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8242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최종 결제하기를 클릭하면 </a:t>
            </a:r>
            <a:r>
              <a:rPr lang="en-US" altLang="ko-KR" smtClean="0"/>
              <a:t>input</a:t>
            </a:r>
            <a:r>
              <a:rPr lang="ko-KR" altLang="en-US" smtClean="0"/>
              <a:t>태그를 동적으로 생성한 후 주문창에서 입력한 수령자 정보를 설정하여 컨트롤러로 전송합니다</a:t>
            </a:r>
            <a:r>
              <a:rPr lang="en-US" altLang="ko-KR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8729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549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바디에서 주문 취소 버튼을 누르면 스크립트의 주문 취소 함수를 호출하고 </a:t>
            </a:r>
            <a:r>
              <a:rPr lang="en-US" altLang="ko-KR" smtClean="0"/>
              <a:t>,</a:t>
            </a:r>
          </a:p>
          <a:p>
            <a:r>
              <a:rPr lang="ko-KR" altLang="en-US" baseline="0" smtClean="0"/>
              <a:t>대답이 참일경우 새롭게 생성한 변수 </a:t>
            </a:r>
            <a:r>
              <a:rPr lang="en-US" altLang="ko-KR" baseline="0" smtClean="0"/>
              <a:t>form</a:t>
            </a:r>
            <a:r>
              <a:rPr lang="ko-KR" altLang="en-US" baseline="0" smtClean="0"/>
              <a:t>오브젝트와 오더 아이디를 만들어 그 값을 컨트롤러로 보냅니다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컨트롤러에서는 주문 취소 클릭시 수행하는 </a:t>
            </a:r>
            <a:r>
              <a:rPr lang="en-US" altLang="ko-KR" baseline="0" smtClean="0"/>
              <a:t>requestMapping</a:t>
            </a:r>
            <a:r>
              <a:rPr lang="ko-KR" altLang="en-US" baseline="0" smtClean="0"/>
              <a:t>을 실행하고 </a:t>
            </a:r>
            <a:r>
              <a:rPr lang="en-US" altLang="ko-KR" baseline="0" smtClean="0"/>
              <a:t>order_id </a:t>
            </a:r>
            <a:r>
              <a:rPr lang="ko-KR" altLang="en-US" baseline="0" smtClean="0"/>
              <a:t>주문번호를 받아옵니다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내주문취소 메서드에서는 주문을 취소하고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주문 취소 메시지를 보내고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다시 주문 내역 페이지로 보냅니다</a:t>
            </a:r>
            <a:r>
              <a:rPr lang="en-US" altLang="ko-KR" baseline="0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83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주문 내역을 조회합니다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세션에서 </a:t>
            </a:r>
            <a:r>
              <a:rPr lang="en-US" altLang="ko-KR" smtClean="0"/>
              <a:t>side_menu</a:t>
            </a:r>
            <a:r>
              <a:rPr lang="ko-KR" altLang="en-US" smtClean="0"/>
              <a:t>를 </a:t>
            </a:r>
            <a:r>
              <a:rPr lang="en-US" altLang="ko-KR" smtClean="0"/>
              <a:t>my_page</a:t>
            </a:r>
            <a:r>
              <a:rPr lang="ko-KR" altLang="en-US" smtClean="0"/>
              <a:t>로 설정합니다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회원 아이디를 이용하여 주문 상품을 조회합니다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주문 목록을 </a:t>
            </a:r>
            <a:r>
              <a:rPr lang="en-US" altLang="ko-KR" smtClean="0"/>
              <a:t>JSP</a:t>
            </a:r>
            <a:r>
              <a:rPr lang="ko-KR" altLang="en-US" smtClean="0"/>
              <a:t>로 전달합니다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42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2751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forEach</a:t>
            </a:r>
            <a:r>
              <a:rPr lang="ko-KR" altLang="en-US" smtClean="0"/>
              <a:t>태그를 이용해 해당 상품명을 한번에 표시합니다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주문 상품의 배송 상태를 표시합니다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461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바디 각 항목의 수정하기 버튼을 누르게 되면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스크립트의 회원정보수정 메서드를 호출하게 됩니다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메서드에서는 </a:t>
            </a:r>
            <a:r>
              <a:rPr lang="en-US" altLang="ko-KR" baseline="0" smtClean="0"/>
              <a:t>attribute</a:t>
            </a:r>
            <a:r>
              <a:rPr lang="ko-KR" altLang="en-US" baseline="0" smtClean="0"/>
              <a:t>속성 값을 </a:t>
            </a:r>
            <a:r>
              <a:rPr lang="en-US" altLang="ko-KR" baseline="0" smtClean="0"/>
              <a:t>if</a:t>
            </a:r>
            <a:r>
              <a:rPr lang="ko-KR" altLang="en-US" baseline="0" smtClean="0"/>
              <a:t>문으로 받아 </a:t>
            </a:r>
            <a:r>
              <a:rPr lang="en-US" altLang="ko-KR" baseline="0" smtClean="0"/>
              <a:t>ajax</a:t>
            </a:r>
            <a:r>
              <a:rPr lang="ko-KR" altLang="en-US" baseline="0" smtClean="0"/>
              <a:t>는 키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벨류 값으로 컨트롤러에 전송합니다</a:t>
            </a:r>
            <a:r>
              <a:rPr lang="en-US" altLang="ko-KR" baseline="0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804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수정할 회원 정보 속성을 저장하고</a:t>
            </a:r>
            <a:r>
              <a:rPr lang="en-US" altLang="ko-KR" smtClean="0"/>
              <a:t>,</a:t>
            </a:r>
            <a:r>
              <a:rPr lang="ko-KR" altLang="en-US" baseline="0" smtClean="0"/>
              <a:t> 수정할 회원 정보의 속성값을 저장합니다</a:t>
            </a:r>
            <a:r>
              <a:rPr lang="en-US" altLang="ko-KR" baseline="0" smtClean="0"/>
              <a:t>.</a:t>
            </a:r>
          </a:p>
          <a:p>
            <a:r>
              <a:rPr lang="ko-KR" altLang="en-US" smtClean="0"/>
              <a:t>회원 정보 수정 후 다시 갱신된 회원 정보를 조회하고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세션에 저장된 기존 회원 정보를 삭제한 후 갱신된 회원 정보를 저장합니다</a:t>
            </a:r>
            <a:r>
              <a:rPr lang="en-US" altLang="ko-KR" baseline="0" smtClean="0"/>
              <a:t>.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373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회원 탈퇴 기능을 직접 구현해 보겠습니다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143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먼저 </a:t>
            </a:r>
            <a:r>
              <a:rPr lang="en-US" altLang="ko-KR" smtClean="0"/>
              <a:t>DAO</a:t>
            </a:r>
            <a:r>
              <a:rPr lang="ko-KR" altLang="en-US" smtClean="0"/>
              <a:t>에 </a:t>
            </a:r>
            <a:r>
              <a:rPr lang="en-US" altLang="ko-KR" smtClean="0"/>
              <a:t>deleteMember</a:t>
            </a:r>
            <a:r>
              <a:rPr lang="ko-KR" altLang="en-US" smtClean="0"/>
              <a:t>를 만듭니다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순차적으로 </a:t>
            </a:r>
            <a:r>
              <a:rPr lang="en-US" altLang="ko-KR" smtClean="0"/>
              <a:t>DAOImpl</a:t>
            </a:r>
            <a:r>
              <a:rPr lang="ko-KR" altLang="en-US" smtClean="0"/>
              <a:t>를  </a:t>
            </a:r>
            <a:r>
              <a:rPr lang="en-US" altLang="ko-KR" smtClean="0"/>
              <a:t>mybatis</a:t>
            </a:r>
            <a:r>
              <a:rPr lang="ko-KR" altLang="en-US" smtClean="0"/>
              <a:t>의 </a:t>
            </a:r>
            <a:r>
              <a:rPr lang="en-US" altLang="ko-KR" smtClean="0"/>
              <a:t>sql</a:t>
            </a:r>
            <a:r>
              <a:rPr lang="ko-KR" altLang="en-US" smtClean="0"/>
              <a:t>문과 연결해줍니다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컨트롤러와 서비스에 리무브멤버를 만들어줍니다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 다음 상속 받는 컨트롤러</a:t>
            </a:r>
            <a:r>
              <a:rPr lang="en-US" altLang="ko-KR" smtClean="0"/>
              <a:t>, </a:t>
            </a:r>
            <a:r>
              <a:rPr lang="ko-KR" altLang="en-US" smtClean="0"/>
              <a:t>서비스의 임플리먼트에 오버라이드 해줍니다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매퍼 멤버에 </a:t>
            </a:r>
            <a:r>
              <a:rPr lang="en-US" altLang="ko-KR" smtClean="0"/>
              <a:t>sql</a:t>
            </a:r>
            <a:r>
              <a:rPr lang="ko-KR" altLang="en-US" smtClean="0"/>
              <a:t>문을 작성한다</a:t>
            </a:r>
            <a:r>
              <a:rPr lang="en-US" altLang="ko-KR" smtClean="0"/>
              <a:t>. </a:t>
            </a:r>
            <a:r>
              <a:rPr lang="ko-KR" altLang="en-US" smtClean="0"/>
              <a:t>멤버 컨트롤러 임플에서 객체를 생성</a:t>
            </a:r>
            <a:r>
              <a:rPr lang="en-US" altLang="ko-KR" smtClean="0"/>
              <a:t>, </a:t>
            </a:r>
            <a:r>
              <a:rPr lang="ko-KR" altLang="en-US" smtClean="0"/>
              <a:t>에러가 나서 확인해 보니 서블릿 이름을 찾을 수 없다고 나옵니다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경로를 더 자세히 알기위해 회원 탈퇴를 클릭했을 때</a:t>
            </a:r>
            <a:r>
              <a:rPr lang="en-US" altLang="ko-KR" smtClean="0"/>
              <a:t>, deleteInfo.jsp</a:t>
            </a:r>
            <a:r>
              <a:rPr lang="ko-KR" altLang="en-US" smtClean="0"/>
              <a:t>를 만들어 보았습니다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deleteInfo.jsp</a:t>
            </a:r>
            <a:r>
              <a:rPr lang="ko-KR" altLang="en-US" smtClean="0"/>
              <a:t>에 회원 정보를 출력하고 그 값이 정확하게 연동되는지 확인한 후 탈퇴 링크를 만듭니다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오랜 연구 끝에 결국 탈퇴기능을 만들었지만 웹과 </a:t>
            </a:r>
            <a:r>
              <a:rPr lang="en-US" altLang="ko-KR" smtClean="0"/>
              <a:t>SQL</a:t>
            </a:r>
            <a:r>
              <a:rPr lang="ko-KR" altLang="en-US" smtClean="0"/>
              <a:t>을 연동시키는 </a:t>
            </a:r>
            <a:r>
              <a:rPr lang="en-US" altLang="ko-KR" smtClean="0"/>
              <a:t>Form</a:t>
            </a:r>
            <a:r>
              <a:rPr lang="ko-KR" altLang="en-US" smtClean="0"/>
              <a:t>태그와 </a:t>
            </a:r>
            <a:r>
              <a:rPr lang="en-US" altLang="ko-KR" smtClean="0"/>
              <a:t>jstl Core </a:t>
            </a:r>
            <a:r>
              <a:rPr lang="ko-KR" altLang="en-US" smtClean="0"/>
              <a:t>태그 라이브러리 같은 부분이 미흡하다는 것을 알았습니다</a:t>
            </a:r>
            <a:r>
              <a:rPr lang="en-US" altLang="ko-KR" smtClean="0"/>
              <a:t>. </a:t>
            </a:r>
            <a:r>
              <a:rPr lang="ko-KR" altLang="en-US" smtClean="0"/>
              <a:t>같은 코드만 몇시간을 보고 또 봐도 끝까지 포기하지 않고 회원 탈퇴 기능을 구현해 냈을 때</a:t>
            </a:r>
            <a:r>
              <a:rPr lang="en-US" altLang="ko-KR" smtClean="0"/>
              <a:t> </a:t>
            </a:r>
            <a:r>
              <a:rPr lang="ko-KR" altLang="en-US" smtClean="0"/>
              <a:t>정말 보람 있었습니다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017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3785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7806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6640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8746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CA7-B985-4B32-B121-590A7578E1D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2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Entity Relationship Diagram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7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 smtClean="0"/>
              <a:t>POJO</a:t>
            </a:r>
            <a:r>
              <a:rPr lang="en-US" altLang="ko-KR" smtClean="0"/>
              <a:t> : </a:t>
            </a:r>
            <a:r>
              <a:rPr lang="ko-KR" altLang="en-US" smtClean="0"/>
              <a:t>플레인 </a:t>
            </a:r>
            <a:r>
              <a:rPr lang="ko-KR" altLang="en-US" err="1" smtClean="0"/>
              <a:t>올드</a:t>
            </a:r>
            <a:r>
              <a:rPr lang="ko-KR" altLang="en-US" baseline="0" smtClean="0"/>
              <a:t> 자바 오브젝트</a:t>
            </a:r>
            <a:r>
              <a:rPr lang="en-US" altLang="ko-KR" baseline="0" smtClean="0"/>
              <a:t>, </a:t>
            </a:r>
            <a:r>
              <a:rPr lang="en-US" altLang="ko-KR" baseline="0" err="1" smtClean="0"/>
              <a:t>AOP</a:t>
            </a:r>
            <a:r>
              <a:rPr lang="en-US" altLang="ko-KR" baseline="0" smtClean="0"/>
              <a:t> : </a:t>
            </a:r>
            <a:r>
              <a:rPr lang="ko-KR" altLang="en-US" baseline="0" smtClean="0"/>
              <a:t>관점 지향</a:t>
            </a:r>
            <a:r>
              <a:rPr lang="en-US" altLang="ko-KR" baseline="0" smtClean="0"/>
              <a:t>, Aspect Oriented Programing, DI : </a:t>
            </a:r>
            <a:r>
              <a:rPr lang="ko-KR" altLang="en-US" baseline="0" smtClean="0"/>
              <a:t>의존성</a:t>
            </a:r>
            <a:r>
              <a:rPr lang="en-US" altLang="ko-KR" baseline="0" smtClean="0"/>
              <a:t>, Dependency Inject, </a:t>
            </a:r>
            <a:r>
              <a:rPr lang="en-US" altLang="ko-KR" baseline="0" err="1" smtClean="0"/>
              <a:t>ORM</a:t>
            </a:r>
            <a:r>
              <a:rPr lang="en-US" altLang="ko-KR" baseline="0" smtClean="0"/>
              <a:t> : Object Relational Mapping, </a:t>
            </a:r>
            <a:r>
              <a:rPr lang="en-US" altLang="ko-KR" baseline="0" err="1" smtClean="0"/>
              <a:t>IoC</a:t>
            </a:r>
            <a:r>
              <a:rPr lang="en-US" altLang="ko-KR" baseline="0" smtClean="0"/>
              <a:t> : inversion of Controller, </a:t>
            </a:r>
            <a:r>
              <a:rPr lang="ko-KR" altLang="en-US" baseline="0" err="1" smtClean="0"/>
              <a:t>제어역전</a:t>
            </a:r>
            <a:r>
              <a:rPr lang="en-US" altLang="ko-KR" baseline="0" smtClean="0"/>
              <a:t>, Spring</a:t>
            </a:r>
            <a:r>
              <a:rPr lang="ko-KR" altLang="en-US" baseline="0" smtClean="0"/>
              <a:t>에 제어를 맡기는 거</a:t>
            </a:r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1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7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3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2"/>
            <a:ext cx="12191332" cy="685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61775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7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1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7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2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40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59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8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87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559BB-55EB-44FD-B87B-C7F189B249A2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1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kor.pngtree.com/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67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75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&#8221;$" TargetMode="Externa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8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5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45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3.png"/><Relationship Id="rId4" Type="http://schemas.openxmlformats.org/officeDocument/2006/relationships/image" Target="../media/image17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4ADB890-3662-4B77-A5CF-4B87F26D6AE4}"/>
              </a:ext>
            </a:extLst>
          </p:cNvPr>
          <p:cNvGrpSpPr/>
          <p:nvPr/>
        </p:nvGrpSpPr>
        <p:grpSpPr>
          <a:xfrm>
            <a:off x="5471253" y="7440057"/>
            <a:ext cx="6720747" cy="2855676"/>
            <a:chOff x="3203848" y="745987"/>
            <a:chExt cx="5040560" cy="2141757"/>
          </a:xfrm>
        </p:grpSpPr>
        <p:sp>
          <p:nvSpPr>
            <p:cNvPr id="11" name="文本框 10"/>
            <p:cNvSpPr txBox="1"/>
            <p:nvPr/>
          </p:nvSpPr>
          <p:spPr>
            <a:xfrm>
              <a:off x="3203848" y="745987"/>
              <a:ext cx="5040560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endParaRPr lang="en-US" sz="7200">
                <a:solidFill>
                  <a:srgbClr val="ADACC8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4" name="原创设计师QQ：598969553            _8"/>
            <p:cNvSpPr>
              <a:spLocks noChangeArrowheads="1"/>
            </p:cNvSpPr>
            <p:nvPr/>
          </p:nvSpPr>
          <p:spPr bwMode="auto">
            <a:xfrm>
              <a:off x="3419872" y="2572321"/>
              <a:ext cx="4608512" cy="3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en-US" sz="2133">
                <a:solidFill>
                  <a:srgbClr val="7F7F7F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12" name="Lenka-The Sh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08789" y="-1851587"/>
            <a:ext cx="609600" cy="609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36669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98368" y="2005263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5400" b="1" smtClean="0"/>
              <a:t>웹 페이지 구현</a:t>
            </a:r>
            <a:endParaRPr lang="en-US" altLang="ko-KR" sz="5400" b="1"/>
          </a:p>
        </p:txBody>
      </p:sp>
      <p:sp>
        <p:nvSpPr>
          <p:cNvPr id="6" name="직사각형 5"/>
          <p:cNvSpPr/>
          <p:nvPr/>
        </p:nvSpPr>
        <p:spPr>
          <a:xfrm>
            <a:off x="8473441" y="6361000"/>
            <a:ext cx="4779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/>
              <a:t>The source of “ </a:t>
            </a:r>
            <a:r>
              <a:rPr lang="ko-KR" altLang="en-US" sz="1400" smtClean="0">
                <a:hlinkClick r:id="rId7"/>
              </a:rPr>
              <a:t>https://kor.pngtree.com/</a:t>
            </a:r>
            <a:r>
              <a:rPr lang="ko-KR" altLang="en-US" sz="1400" smtClean="0"/>
              <a:t> </a:t>
            </a:r>
            <a:r>
              <a:rPr lang="en-US" altLang="ko-KR" sz="1400" smtClean="0"/>
              <a:t>”</a:t>
            </a:r>
            <a:endParaRPr lang="ko-KR" alt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8888053" y="3609378"/>
            <a:ext cx="30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진명국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1455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advTm="0"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0875" y="1765586"/>
            <a:ext cx="38342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cart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goods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mypage</a:t>
            </a:r>
            <a:endParaRPr lang="en-US" altLang="ko-KR" sz="3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order</a:t>
            </a:r>
            <a:endParaRPr lang="en-US" altLang="ko-KR" sz="3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111" y="849894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err="1" smtClean="0"/>
              <a:t>Main.java</a:t>
            </a:r>
            <a:endParaRPr lang="en-US" altLang="ko-KR" sz="4000" smtClean="0"/>
          </a:p>
        </p:txBody>
      </p:sp>
      <p:sp>
        <p:nvSpPr>
          <p:cNvPr id="34" name="직사각형 33"/>
          <p:cNvSpPr/>
          <p:nvPr/>
        </p:nvSpPr>
        <p:spPr>
          <a:xfrm>
            <a:off x="5214482" y="427758"/>
            <a:ext cx="3272415" cy="410756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9066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111" y="849894"/>
            <a:ext cx="396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err="1" smtClean="0"/>
              <a:t>Main.resources</a:t>
            </a:r>
            <a:endParaRPr lang="en-US" altLang="ko-KR" sz="4000" smtClean="0"/>
          </a:p>
        </p:txBody>
      </p:sp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0875" y="1765586"/>
            <a:ext cx="3834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mybatis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tiles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135689" y="4956901"/>
            <a:ext cx="2920557" cy="128203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086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993820" y="427759"/>
            <a:ext cx="2656935" cy="133782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0111" y="849894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err="1" smtClean="0"/>
              <a:t>Webapp.resources</a:t>
            </a:r>
            <a:endParaRPr lang="en-US" altLang="ko-KR" sz="4000" smtClean="0"/>
          </a:p>
        </p:txBody>
      </p:sp>
      <p:sp>
        <p:nvSpPr>
          <p:cNvPr id="39" name="TextBox 38"/>
          <p:cNvSpPr txBox="1"/>
          <p:nvPr/>
        </p:nvSpPr>
        <p:spPr>
          <a:xfrm>
            <a:off x="580875" y="1765586"/>
            <a:ext cx="383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CSS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jquery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183442759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993820" y="1765586"/>
            <a:ext cx="2656935" cy="19523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0111" y="849894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err="1"/>
              <a:t>w</a:t>
            </a:r>
            <a:r>
              <a:rPr lang="en-US" altLang="ko-KR" sz="4000" err="1" smtClean="0"/>
              <a:t>ebapp.WEB</a:t>
            </a:r>
            <a:r>
              <a:rPr lang="en-US" altLang="ko-KR" sz="4000" smtClean="0"/>
              <a:t>-INF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0875" y="1765586"/>
            <a:ext cx="38342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config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 smtClean="0"/>
              <a:t>erd</a:t>
            </a:r>
            <a:endParaRPr lang="en-US" altLang="ko-KR" sz="3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spring</a:t>
            </a:r>
            <a:endParaRPr lang="en-US" altLang="ko-KR" sz="3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smtClean="0"/>
              <a:t>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err="1"/>
              <a:t>w</a:t>
            </a:r>
            <a:r>
              <a:rPr lang="en-US" altLang="ko-KR" sz="3600" err="1" smtClean="0"/>
              <a:t>eb.xml</a:t>
            </a:r>
            <a:endParaRPr lang="en-US" altLang="ko-KR" sz="360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70111" y="5659463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err="1" smtClean="0"/>
              <a:t>pom.xml</a:t>
            </a:r>
            <a:endParaRPr lang="en-US" altLang="ko-KR" sz="4000" smtClean="0"/>
          </a:p>
        </p:txBody>
      </p:sp>
      <p:sp>
        <p:nvSpPr>
          <p:cNvPr id="35" name="직사각형 34"/>
          <p:cNvSpPr/>
          <p:nvPr/>
        </p:nvSpPr>
        <p:spPr>
          <a:xfrm>
            <a:off x="8993820" y="4294431"/>
            <a:ext cx="2656935" cy="24089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62891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9410" y="3137402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DB </a:t>
            </a:r>
            <a:r>
              <a:rPr lang="en-US" altLang="ko-KR" sz="3600" err="1" smtClean="0"/>
              <a:t>ERD</a:t>
            </a:r>
            <a:r>
              <a:rPr lang="ko-KR" altLang="en-US" sz="3600" smtClean="0"/>
              <a:t>구조</a:t>
            </a:r>
            <a:endParaRPr lang="ko-KR" altLang="en-US" sz="36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990" y="607239"/>
            <a:ext cx="2921778" cy="21317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239356" y="1151623"/>
            <a:ext cx="2479040" cy="52146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2441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3" y="399962"/>
            <a:ext cx="2445212" cy="12510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6" y="1017552"/>
            <a:ext cx="2703439" cy="36813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523" y="5131710"/>
            <a:ext cx="3073318" cy="14355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802" y="5066780"/>
            <a:ext cx="3318991" cy="15144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59" y="2082938"/>
            <a:ext cx="2104456" cy="36176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0301" y="399962"/>
            <a:ext cx="2461470" cy="3997188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2765715" y="1734598"/>
            <a:ext cx="1280851" cy="1537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4" idx="1"/>
          </p:cNvCxnSpPr>
          <p:nvPr/>
        </p:nvCxnSpPr>
        <p:spPr>
          <a:xfrm>
            <a:off x="2765715" y="4525727"/>
            <a:ext cx="907087" cy="129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4" idx="3"/>
          </p:cNvCxnSpPr>
          <p:nvPr/>
        </p:nvCxnSpPr>
        <p:spPr>
          <a:xfrm flipH="1">
            <a:off x="6991793" y="4115017"/>
            <a:ext cx="585540" cy="1708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6508036" y="1651000"/>
            <a:ext cx="1073211" cy="606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0284687" y="2915778"/>
            <a:ext cx="830353" cy="2189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1259" y="3063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TABLE</a:t>
            </a: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45781" y="3063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Order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33667" y="663155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Goods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56289" y="471524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Cart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00312" y="4724871"/>
            <a:ext cx="206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Image of Goods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5464" y="17655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Customer</a:t>
            </a: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47887" y="2639616"/>
            <a:ext cx="715154" cy="16102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188204" y="1190699"/>
            <a:ext cx="755763" cy="13403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62275" y="1681925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886488" y="5982347"/>
            <a:ext cx="929352" cy="11988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902417" y="5809499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88204" y="1341523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078850" y="5809492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846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5706" y="3286408"/>
            <a:ext cx="448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스프링 프레임 워크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55199055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4459" y="101503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스프링 프레임 워크</a:t>
            </a:r>
            <a:endParaRPr lang="en-US" altLang="ko-KR" smtClean="0"/>
          </a:p>
        </p:txBody>
      </p:sp>
      <p:sp>
        <p:nvSpPr>
          <p:cNvPr id="3" name="TextBox 2"/>
          <p:cNvSpPr txBox="1"/>
          <p:nvPr/>
        </p:nvSpPr>
        <p:spPr>
          <a:xfrm>
            <a:off x="1570977" y="2979058"/>
            <a:ext cx="56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IoC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38048" y="2979058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AOP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83100" y="5076449"/>
            <a:ext cx="11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DI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38138" y="1739725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POJO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76194" y="3349706"/>
            <a:ext cx="9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Spring</a:t>
            </a:r>
          </a:p>
          <a:p>
            <a:r>
              <a:rPr lang="en-US" altLang="ko-KR" smtClean="0"/>
              <a:t>Core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10268" y="5076449"/>
            <a:ext cx="11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ORM</a:t>
            </a:r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2771167" y="2109057"/>
            <a:ext cx="923977" cy="28794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95144" y="2109057"/>
            <a:ext cx="816562" cy="29673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2136618" y="3161169"/>
            <a:ext cx="2906979" cy="10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136618" y="3163260"/>
            <a:ext cx="2375088" cy="19131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2751806" y="3161169"/>
            <a:ext cx="2310805" cy="18272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18019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6879" y="1093405"/>
            <a:ext cx="2992120" cy="55136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33397" y="1062813"/>
            <a:ext cx="4386190" cy="55136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17600" y="658899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MCV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0390" y="1636634"/>
            <a:ext cx="25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Service@transactional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5246" y="3091302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View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49377" y="3089462"/>
            <a:ext cx="252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Repository@CRUD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99920" y="16366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Controller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60757" y="4911827"/>
            <a:ext cx="75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DB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557" y="381980"/>
            <a:ext cx="2657846" cy="18766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50918" y="658899"/>
            <a:ext cx="272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</a:t>
            </a:r>
            <a:r>
              <a:rPr lang="en-US" altLang="ko-KR" smtClean="0"/>
              <a:t>ontainer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92" y="3444532"/>
            <a:ext cx="1261741" cy="1215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918" y="5293260"/>
            <a:ext cx="1670665" cy="63223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3119120" y="1821300"/>
            <a:ext cx="984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1102360" y="2486261"/>
            <a:ext cx="431373" cy="551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1396947" y="2606589"/>
            <a:ext cx="482265" cy="66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776628" y="2531544"/>
            <a:ext cx="491521" cy="49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6236930" y="3905959"/>
            <a:ext cx="31219" cy="90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6501886" y="3905958"/>
            <a:ext cx="16609" cy="90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905" y="2034217"/>
            <a:ext cx="1676634" cy="352474"/>
          </a:xfrm>
          <a:prstGeom prst="rect">
            <a:avLst/>
          </a:prstGeom>
        </p:spPr>
      </p:pic>
      <p:cxnSp>
        <p:nvCxnSpPr>
          <p:cNvPr id="39" name="직선 화살표 연결선 38"/>
          <p:cNvCxnSpPr/>
          <p:nvPr/>
        </p:nvCxnSpPr>
        <p:spPr>
          <a:xfrm flipH="1" flipV="1">
            <a:off x="5989040" y="2486261"/>
            <a:ext cx="465738" cy="44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146" y="3466584"/>
            <a:ext cx="1543265" cy="38105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90" y="2002288"/>
            <a:ext cx="1667108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967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583" y="3057981"/>
            <a:ext cx="408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화면 요소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68786395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6530" y="637400"/>
            <a:ext cx="522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목차</a:t>
            </a:r>
            <a:endParaRPr lang="ko-KR" altLang="en-US" sz="3600"/>
          </a:p>
        </p:txBody>
      </p:sp>
      <p:sp>
        <p:nvSpPr>
          <p:cNvPr id="5" name="TextBox 4"/>
          <p:cNvSpPr txBox="1"/>
          <p:nvPr/>
        </p:nvSpPr>
        <p:spPr>
          <a:xfrm>
            <a:off x="1502111" y="2326741"/>
            <a:ext cx="3675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주요 기능 소개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err="1" smtClean="0"/>
              <a:t>구성요소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DB </a:t>
            </a:r>
            <a:r>
              <a:rPr lang="en-US" altLang="ko-KR" err="1" smtClean="0"/>
              <a:t>ERD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스프링 프레임 워크</a:t>
            </a:r>
            <a:endParaRPr lang="en-US" altLang="ko-KR" smtClean="0"/>
          </a:p>
        </p:txBody>
      </p:sp>
      <p:sp>
        <p:nvSpPr>
          <p:cNvPr id="6" name="TextBox 5"/>
          <p:cNvSpPr txBox="1"/>
          <p:nvPr/>
        </p:nvSpPr>
        <p:spPr>
          <a:xfrm>
            <a:off x="5318443" y="2297352"/>
            <a:ext cx="367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설계도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86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64" y="478490"/>
            <a:ext cx="3258913" cy="5805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278" y="1882409"/>
            <a:ext cx="76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aside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45620" y="736983"/>
            <a:ext cx="76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stiky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93300" y="6373065"/>
            <a:ext cx="100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footer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484318" y="2574091"/>
            <a:ext cx="131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main.</a:t>
            </a:r>
          </a:p>
          <a:p>
            <a:r>
              <a:rPr lang="en-US" altLang="ko-KR" smtClean="0"/>
              <a:t>article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45912" y="-34406"/>
            <a:ext cx="106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header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64364" y="406708"/>
            <a:ext cx="3258913" cy="28222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64365" y="760714"/>
            <a:ext cx="661422" cy="274657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64363" y="5976694"/>
            <a:ext cx="3258914" cy="37889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25787" y="760714"/>
            <a:ext cx="2058531" cy="521598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06661" y="693788"/>
            <a:ext cx="516616" cy="45572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6240499" y="2965474"/>
            <a:ext cx="5629145" cy="3990441"/>
            <a:chOff x="6049674" y="150260"/>
            <a:chExt cx="5629145" cy="39904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9674" y="150260"/>
              <a:ext cx="3758266" cy="3990441"/>
            </a:xfrm>
            <a:prstGeom prst="rect">
              <a:avLst/>
            </a:prstGeom>
          </p:spPr>
        </p:pic>
        <p:sp>
          <p:nvSpPr>
            <p:cNvPr id="22" name="사각형 설명선 21"/>
            <p:cNvSpPr/>
            <p:nvPr/>
          </p:nvSpPr>
          <p:spPr>
            <a:xfrm>
              <a:off x="10182706" y="150260"/>
              <a:ext cx="1496113" cy="2343464"/>
            </a:xfrm>
            <a:prstGeom prst="wedgeRectCallout">
              <a:avLst>
                <a:gd name="adj1" fmla="val -80431"/>
                <a:gd name="adj2" fmla="val -4365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Main.CSS</a:t>
              </a:r>
              <a:r>
                <a:rPr lang="en-US" altLang="ko-KR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240499" y="334926"/>
            <a:ext cx="5629145" cy="2406905"/>
            <a:chOff x="6049674" y="4150826"/>
            <a:chExt cx="5629145" cy="240690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9674" y="4325758"/>
              <a:ext cx="3657504" cy="2231973"/>
            </a:xfrm>
            <a:prstGeom prst="rect">
              <a:avLst/>
            </a:prstGeom>
          </p:spPr>
        </p:pic>
        <p:sp>
          <p:nvSpPr>
            <p:cNvPr id="24" name="사각형 설명선 23"/>
            <p:cNvSpPr/>
            <p:nvPr/>
          </p:nvSpPr>
          <p:spPr>
            <a:xfrm>
              <a:off x="10137650" y="4150826"/>
              <a:ext cx="1541169" cy="2343464"/>
            </a:xfrm>
            <a:prstGeom prst="wedgeRectCallout">
              <a:avLst>
                <a:gd name="adj1" fmla="val -80431"/>
                <a:gd name="adj2" fmla="val -4365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MAVEN.tiles</a:t>
              </a:r>
              <a:r>
                <a:rPr lang="en-US" altLang="ko-KR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54202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69" y="1061767"/>
            <a:ext cx="9873683" cy="52028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65" y="1345333"/>
            <a:ext cx="2504512" cy="372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6301" y="583972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common / * .</a:t>
            </a:r>
            <a:r>
              <a:rPr lang="en-US" altLang="ko-KR" err="1" smtClean="0"/>
              <a:t>jsp</a:t>
            </a: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183518" y="3277369"/>
            <a:ext cx="2452422" cy="282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559" y="681068"/>
            <a:ext cx="2533554" cy="2119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39110" y="257505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common / </a:t>
            </a:r>
            <a:r>
              <a:rPr lang="en-US" altLang="ko-KR" err="1" smtClean="0"/>
              <a:t>main.jsp</a:t>
            </a:r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056044" y="2635624"/>
            <a:ext cx="3633769" cy="79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63066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84" y="1336473"/>
            <a:ext cx="3885243" cy="4435677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156" y="164447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common / </a:t>
            </a:r>
            <a:r>
              <a:rPr lang="en-US" altLang="ko-KR" err="1" smtClean="0"/>
              <a:t>main.jsp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930" y="577189"/>
            <a:ext cx="7417288" cy="20853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90144" y="3737299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goods / </a:t>
            </a:r>
            <a:r>
              <a:rPr lang="en-US" altLang="ko-KR" err="1" smtClean="0"/>
              <a:t>dao</a:t>
            </a:r>
            <a:r>
              <a:rPr lang="en-US" altLang="ko-KR" smtClean="0"/>
              <a:t> / </a:t>
            </a:r>
            <a:r>
              <a:rPr lang="en-US" altLang="ko-KR" err="1" smtClean="0"/>
              <a:t>GoodsDAOImpl.java</a:t>
            </a: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8014" y="1571625"/>
            <a:ext cx="863586" cy="109087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64549" y="707019"/>
            <a:ext cx="3965076" cy="40832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984478" y="1288815"/>
            <a:ext cx="5007652" cy="40832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84478" y="1678836"/>
            <a:ext cx="6890294" cy="33159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91543" y="2010433"/>
            <a:ext cx="5628832" cy="65206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1202443" y="1844635"/>
            <a:ext cx="5779382" cy="20367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1202443" y="2445999"/>
            <a:ext cx="4363594" cy="14612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89" y="502982"/>
            <a:ext cx="3038581" cy="86080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550" y="4209248"/>
            <a:ext cx="7088696" cy="156290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8014" y="26248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err="1" smtClean="0"/>
              <a:t>thumbnailator</a:t>
            </a:r>
            <a:endParaRPr lang="ko-KR" altLang="en-US" sz="160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8021401" y="1425598"/>
            <a:ext cx="1005676" cy="31941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549" y="3357254"/>
            <a:ext cx="1819529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5196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8" y="1469835"/>
            <a:ext cx="4641147" cy="48011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675" y="2324521"/>
            <a:ext cx="7148226" cy="39403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875" y="413119"/>
            <a:ext cx="1743318" cy="1905266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 flipV="1">
            <a:off x="3905250" y="2512451"/>
            <a:ext cx="4280734" cy="221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03193" y="1877285"/>
            <a:ext cx="443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WEB-INF/views/goods/</a:t>
            </a:r>
            <a:r>
              <a:rPr lang="en-US" altLang="ko-KR" err="1" smtClean="0"/>
              <a:t>goodsDetail.jsp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7967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0204" y="3016854"/>
            <a:ext cx="22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빠른 메뉴</a:t>
            </a:r>
            <a:endParaRPr lang="en-US" altLang="ko-KR" sz="36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386" y="1700761"/>
            <a:ext cx="790685" cy="1962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386" y="3758805"/>
            <a:ext cx="1352739" cy="10383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95085" y="4423645"/>
            <a:ext cx="1033040" cy="20416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6141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08" y="681228"/>
            <a:ext cx="1857634" cy="2476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608" y="928913"/>
            <a:ext cx="8649907" cy="45631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-19463" y="1517674"/>
            <a:ext cx="308463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mtClean="0"/>
          </a:p>
          <a:p>
            <a:r>
              <a:rPr lang="en-US" altLang="ko-KR" sz="1400" smtClean="0"/>
              <a:t>&lt;</a:t>
            </a:r>
            <a:r>
              <a:rPr lang="en-US" altLang="ko-KR" sz="1400" err="1" smtClean="0"/>
              <a:t>c:choose</a:t>
            </a:r>
            <a:r>
              <a:rPr lang="en-US" altLang="ko-KR" sz="1400" smtClean="0"/>
              <a:t>&gt;</a:t>
            </a:r>
          </a:p>
          <a:p>
            <a:r>
              <a:rPr lang="en-US" altLang="ko-KR" sz="1400" smtClean="0"/>
              <a:t>    &lt;</a:t>
            </a:r>
            <a:r>
              <a:rPr lang="en-US" altLang="ko-KR" sz="1400" err="1" smtClean="0"/>
              <a:t>c:when</a:t>
            </a:r>
            <a:r>
              <a:rPr lang="en-US" altLang="ko-KR" sz="1400" smtClean="0"/>
              <a:t> </a:t>
            </a:r>
            <a:r>
              <a:rPr lang="en-US" altLang="ko-KR" sz="1400" err="1" smtClean="0"/>
              <a:t>var</a:t>
            </a:r>
            <a:r>
              <a:rPr lang="en-US" altLang="ko-KR" sz="1400" smtClean="0"/>
              <a:t>=” ”/&gt;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&lt;</a:t>
            </a:r>
            <a:r>
              <a:rPr lang="en-US" altLang="ko-KR" sz="1400" err="1" smtClean="0"/>
              <a:t>c:otherwise</a:t>
            </a:r>
            <a:r>
              <a:rPr lang="en-US" altLang="ko-KR" sz="1400" smtClean="0"/>
              <a:t>/&gt;</a:t>
            </a:r>
          </a:p>
          <a:p>
            <a:r>
              <a:rPr lang="en-US" altLang="ko-KR" sz="1400" smtClean="0"/>
              <a:t>&lt;/</a:t>
            </a:r>
            <a:r>
              <a:rPr lang="en-US" altLang="ko-KR" sz="1400" err="1" smtClean="0"/>
              <a:t>c:choose</a:t>
            </a:r>
            <a:r>
              <a:rPr lang="en-US" altLang="ko-KR" sz="1400"/>
              <a:t>&gt;</a:t>
            </a:r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233608" y="998692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276341" y="5351617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457316" y="1176598"/>
            <a:ext cx="66675" cy="47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3457316" y="1540910"/>
            <a:ext cx="66675" cy="47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457316" y="1710962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3423978" y="5163372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3686175" y="2088479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649958" y="4960695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3949107" y="2266000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949106" y="4808833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4135029" y="2434073"/>
            <a:ext cx="66675" cy="476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4129087" y="3877686"/>
            <a:ext cx="66675" cy="476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4127736" y="4073842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4135029" y="4586777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>
            <a:stCxn id="48" idx="4"/>
            <a:endCxn id="49" idx="0"/>
          </p:cNvCxnSpPr>
          <p:nvPr/>
        </p:nvCxnSpPr>
        <p:spPr>
          <a:xfrm>
            <a:off x="3266946" y="1046317"/>
            <a:ext cx="42733" cy="4305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50" idx="4"/>
            <a:endCxn id="52" idx="4"/>
          </p:cNvCxnSpPr>
          <p:nvPr/>
        </p:nvCxnSpPr>
        <p:spPr>
          <a:xfrm>
            <a:off x="3490654" y="1224223"/>
            <a:ext cx="0" cy="36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54" idx="0"/>
            <a:endCxn id="55" idx="7"/>
          </p:cNvCxnSpPr>
          <p:nvPr/>
        </p:nvCxnSpPr>
        <p:spPr>
          <a:xfrm flipH="1">
            <a:off x="3480889" y="1710962"/>
            <a:ext cx="9765" cy="345938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57" idx="0"/>
          </p:cNvCxnSpPr>
          <p:nvPr/>
        </p:nvCxnSpPr>
        <p:spPr>
          <a:xfrm flipH="1">
            <a:off x="3692780" y="2088479"/>
            <a:ext cx="26733" cy="2872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61" idx="2"/>
            <a:endCxn id="62" idx="1"/>
          </p:cNvCxnSpPr>
          <p:nvPr/>
        </p:nvCxnSpPr>
        <p:spPr>
          <a:xfrm>
            <a:off x="3949107" y="2289813"/>
            <a:ext cx="9763" cy="25259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stCxn id="63" idx="1"/>
          </p:cNvCxnSpPr>
          <p:nvPr/>
        </p:nvCxnSpPr>
        <p:spPr>
          <a:xfrm>
            <a:off x="4144793" y="2441048"/>
            <a:ext cx="16280" cy="1484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65" idx="0"/>
            <a:endCxn id="66" idx="4"/>
          </p:cNvCxnSpPr>
          <p:nvPr/>
        </p:nvCxnSpPr>
        <p:spPr>
          <a:xfrm>
            <a:off x="4161074" y="4073842"/>
            <a:ext cx="7293" cy="5605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54442" y="760048"/>
            <a:ext cx="155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jsp.jstl</a:t>
            </a:r>
            <a:endParaRPr lang="en-US" altLang="ko-KR" smtClean="0"/>
          </a:p>
          <a:p>
            <a:r>
              <a:rPr lang="en-US" altLang="ko-KR" smtClean="0"/>
              <a:t>&lt;</a:t>
            </a:r>
            <a:r>
              <a:rPr lang="en-US" altLang="ko-KR" err="1" smtClean="0"/>
              <a:t>c:coreTag</a:t>
            </a:r>
            <a:r>
              <a:rPr lang="en-US" altLang="ko-KR" smtClean="0"/>
              <a:t>&gt;</a:t>
            </a:r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608" y="141069"/>
            <a:ext cx="6192114" cy="209579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-16930" y="2983423"/>
            <a:ext cx="33118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mtClean="0"/>
          </a:p>
          <a:p>
            <a:r>
              <a:rPr lang="en-US" altLang="ko-KR" sz="1400" smtClean="0"/>
              <a:t>&lt;</a:t>
            </a:r>
            <a:r>
              <a:rPr lang="en-US" altLang="ko-KR" sz="1400" err="1" smtClean="0"/>
              <a:t>c:forEach</a:t>
            </a:r>
            <a:r>
              <a:rPr lang="en-US" altLang="ko-KR" sz="1400" smtClean="0"/>
              <a:t> </a:t>
            </a:r>
            <a:r>
              <a:rPr lang="en-US" altLang="ko-KR" sz="1400" err="1" smtClean="0"/>
              <a:t>var</a:t>
            </a:r>
            <a:r>
              <a:rPr lang="en-US" altLang="ko-KR" sz="1400" smtClean="0"/>
              <a:t>=“”, item=“”, status=“”/&gt;</a:t>
            </a:r>
          </a:p>
          <a:p>
            <a:endParaRPr lang="en-US" altLang="ko-KR" smtClean="0"/>
          </a:p>
          <a:p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662" y="3642869"/>
            <a:ext cx="853046" cy="2345877"/>
          </a:xfrm>
          <a:prstGeom prst="rect">
            <a:avLst/>
          </a:prstGeom>
        </p:spPr>
      </p:pic>
      <p:sp>
        <p:nvSpPr>
          <p:cNvPr id="90" name="타원 89"/>
          <p:cNvSpPr/>
          <p:nvPr/>
        </p:nvSpPr>
        <p:spPr>
          <a:xfrm>
            <a:off x="4225635" y="3162844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4225634" y="2608391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/>
          <p:cNvCxnSpPr>
            <a:endCxn id="90" idx="0"/>
          </p:cNvCxnSpPr>
          <p:nvPr/>
        </p:nvCxnSpPr>
        <p:spPr>
          <a:xfrm>
            <a:off x="4252368" y="2656016"/>
            <a:ext cx="6605" cy="5068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62582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7" y="2918129"/>
            <a:ext cx="4956647" cy="2057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47" y="1629924"/>
            <a:ext cx="4956647" cy="1288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447" y="1213749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views/common/</a:t>
            </a:r>
            <a:r>
              <a:rPr lang="en-US" altLang="ko-KR" err="1" smtClean="0"/>
              <a:t>quickMenu.jsp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276" y="1535641"/>
            <a:ext cx="1342186" cy="369101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728086" y="3331597"/>
            <a:ext cx="3951010" cy="138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885630" y="3546282"/>
            <a:ext cx="502177" cy="1057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595989" y="2643087"/>
            <a:ext cx="0" cy="56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240810" y="2534609"/>
            <a:ext cx="1929905" cy="883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82192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09607" y="3049059"/>
            <a:ext cx="392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회원 기능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68982963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9" y="5818752"/>
            <a:ext cx="3931003" cy="4688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1" y="5402710"/>
            <a:ext cx="3320738" cy="441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72" y="855914"/>
            <a:ext cx="1752845" cy="188621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887903" y="2509210"/>
            <a:ext cx="1230711" cy="29304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59" y="4588774"/>
            <a:ext cx="3277245" cy="8086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431" y="4431781"/>
            <a:ext cx="5818739" cy="92329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9838325" y="869208"/>
            <a:ext cx="2057912" cy="2928416"/>
            <a:chOff x="9964460" y="845287"/>
            <a:chExt cx="2057912" cy="292841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4460" y="845287"/>
              <a:ext cx="1933845" cy="2734057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10261236" y="3061088"/>
              <a:ext cx="1761136" cy="71261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179886" y="860378"/>
            <a:ext cx="2105319" cy="2572109"/>
            <a:chOff x="2172430" y="845287"/>
            <a:chExt cx="2105319" cy="25721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72430" y="845287"/>
              <a:ext cx="2105319" cy="2572109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2864478" y="2831201"/>
              <a:ext cx="1392574" cy="24615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45280" y="1430853"/>
              <a:ext cx="1392574" cy="24615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85205" y="855914"/>
            <a:ext cx="2163760" cy="1428167"/>
            <a:chOff x="7883944" y="853746"/>
            <a:chExt cx="2163760" cy="142816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83944" y="853746"/>
              <a:ext cx="2124371" cy="1400370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8674873" y="2027582"/>
              <a:ext cx="1372831" cy="254331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118614" y="1520571"/>
              <a:ext cx="1372831" cy="254331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34251" y="860378"/>
            <a:ext cx="1901150" cy="2582126"/>
            <a:chOff x="320959" y="854091"/>
            <a:chExt cx="1901150" cy="25821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0959" y="854091"/>
              <a:ext cx="1848108" cy="257210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050807" y="2553483"/>
              <a:ext cx="1171302" cy="882734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27649" y="855914"/>
            <a:ext cx="1934487" cy="1090670"/>
            <a:chOff x="4279889" y="853746"/>
            <a:chExt cx="1934487" cy="109067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79889" y="853746"/>
              <a:ext cx="1914792" cy="105742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5043074" y="1664450"/>
              <a:ext cx="1171302" cy="279966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019631" y="389614"/>
            <a:ext cx="70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MVC</a:t>
            </a:r>
            <a:r>
              <a:rPr lang="en-US" altLang="ko-KR" smtClean="0"/>
              <a:t> / </a:t>
            </a:r>
            <a:r>
              <a:rPr lang="en-US" altLang="ko-KR" err="1" smtClean="0"/>
              <a:t>ORM.mybatis</a:t>
            </a:r>
            <a:r>
              <a:rPr lang="en-US" altLang="ko-KR" smtClean="0"/>
              <a:t> / Container / </a:t>
            </a:r>
            <a:r>
              <a:rPr lang="en-US" altLang="ko-KR" err="1" smtClean="0"/>
              <a:t>DB.OracleSQL</a:t>
            </a:r>
            <a:r>
              <a:rPr lang="en-US" altLang="ko-KR" smtClean="0"/>
              <a:t> / </a:t>
            </a:r>
            <a:r>
              <a:rPr lang="en-US" altLang="ko-KR" err="1" smtClean="0"/>
              <a:t>JSP</a:t>
            </a:r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92706" y="5298866"/>
            <a:ext cx="4383716" cy="98768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959" y="3985535"/>
            <a:ext cx="4346457" cy="6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541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82822" y="803286"/>
            <a:ext cx="2342081" cy="2984186"/>
            <a:chOff x="320959" y="854091"/>
            <a:chExt cx="1901150" cy="258212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9" y="854091"/>
              <a:ext cx="1848108" cy="2572109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050807" y="2553483"/>
              <a:ext cx="1171302" cy="882734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78" y="743043"/>
            <a:ext cx="5741594" cy="40993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313" y="791332"/>
            <a:ext cx="2238687" cy="20862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379990" y="1098838"/>
            <a:ext cx="1784010" cy="17787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41648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6458" y="3005718"/>
            <a:ext cx="468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en-US" altLang="ko-KR" sz="4000" smtClean="0"/>
          </a:p>
        </p:txBody>
      </p:sp>
    </p:spTree>
    <p:extLst>
      <p:ext uri="{BB962C8B-B14F-4D97-AF65-F5344CB8AC3E}">
        <p14:creationId xmlns:p14="http://schemas.microsoft.com/office/powerpoint/2010/main" val="379221748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9" y="749809"/>
            <a:ext cx="3402863" cy="24295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0" y="1119141"/>
            <a:ext cx="8028459" cy="11865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39" y="3623172"/>
            <a:ext cx="6535062" cy="1343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26240" y="749809"/>
            <a:ext cx="33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interface </a:t>
            </a:r>
            <a:r>
              <a:rPr lang="en-US" altLang="ko-KR" err="1" smtClean="0"/>
              <a:t>MemberController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26239" y="2811742"/>
            <a:ext cx="368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@Controller(“</a:t>
            </a:r>
            <a:r>
              <a:rPr lang="en-US" altLang="ko-KR" err="1" smtClean="0"/>
              <a:t>memberController</a:t>
            </a:r>
            <a:r>
              <a:rPr lang="en-US" altLang="ko-KR" smtClean="0"/>
              <a:t>”)</a:t>
            </a:r>
          </a:p>
          <a:p>
            <a:r>
              <a:rPr lang="en-US" altLang="ko-KR" smtClean="0"/>
              <a:t>class </a:t>
            </a:r>
            <a:r>
              <a:rPr lang="en-US" altLang="ko-KR" err="1" smtClean="0"/>
              <a:t>MemberControllerImpl</a:t>
            </a:r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341412" y="2361537"/>
            <a:ext cx="0" cy="469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22077" y="2367211"/>
            <a:ext cx="11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inherit</a:t>
            </a:r>
            <a:endParaRPr lang="ko-KR" altLang="en-US" sz="1400"/>
          </a:p>
        </p:txBody>
      </p:sp>
      <p:sp>
        <p:nvSpPr>
          <p:cNvPr id="22" name="직사각형 21"/>
          <p:cNvSpPr/>
          <p:nvPr/>
        </p:nvSpPr>
        <p:spPr>
          <a:xfrm>
            <a:off x="4007454" y="1294991"/>
            <a:ext cx="2456955" cy="85439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166101" y="3980792"/>
            <a:ext cx="2195200" cy="23046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223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11" y="731768"/>
            <a:ext cx="6611273" cy="12765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94" y="3778105"/>
            <a:ext cx="3867690" cy="762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094" y="2416902"/>
            <a:ext cx="4544059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094" y="5005939"/>
            <a:ext cx="2457793" cy="10383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89" y="749809"/>
            <a:ext cx="3402863" cy="2429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861" y="3609839"/>
            <a:ext cx="239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@Component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675861" y="4159158"/>
            <a:ext cx="2393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Repository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30092" y="1245326"/>
            <a:ext cx="2941986" cy="70584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230092" y="2899954"/>
            <a:ext cx="2448651" cy="49749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315326" y="4110012"/>
            <a:ext cx="2538698" cy="33476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438" y="4143595"/>
            <a:ext cx="4528143" cy="6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1457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11" y="731768"/>
            <a:ext cx="6611273" cy="12765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411" y="2493544"/>
            <a:ext cx="7039957" cy="7525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411" y="5324798"/>
            <a:ext cx="6192114" cy="1028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411" y="3424937"/>
            <a:ext cx="5220429" cy="75258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411" y="4429831"/>
            <a:ext cx="5527558" cy="7353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66812" y="2158730"/>
            <a:ext cx="216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@</a:t>
            </a:r>
            <a:r>
              <a:rPr lang="en-US" altLang="ko-KR" err="1" smtClean="0"/>
              <a:t>Autowired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931672" y="3192003"/>
            <a:ext cx="1160" cy="24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918675" y="4115828"/>
            <a:ext cx="1160" cy="24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913629" y="5096015"/>
            <a:ext cx="1160" cy="24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230092" y="1245327"/>
            <a:ext cx="1002811" cy="19534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4520" y="4238993"/>
            <a:ext cx="283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@</a:t>
            </a:r>
            <a:r>
              <a:rPr lang="en-US" altLang="ko-KR" sz="3600" err="1" smtClean="0"/>
              <a:t>Autowired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128042595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1738" y="4588218"/>
            <a:ext cx="5370703" cy="1625258"/>
            <a:chOff x="655667" y="575553"/>
            <a:chExt cx="5496692" cy="168879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667" y="575553"/>
              <a:ext cx="1333686" cy="119079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9353" y="575553"/>
              <a:ext cx="1790950" cy="103837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9353" y="1597509"/>
              <a:ext cx="4163006" cy="66684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69" y="2219154"/>
            <a:ext cx="5109001" cy="14861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9886" y="1842001"/>
            <a:ext cx="23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mybatis-contents.xml</a:t>
            </a:r>
            <a:r>
              <a:rPr lang="ko-KR" altLang="en-US" smtClean="0"/>
              <a:t>  </a:t>
            </a: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529921" y="4150777"/>
            <a:ext cx="5699442" cy="1393358"/>
            <a:chOff x="829280" y="2178382"/>
            <a:chExt cx="7409398" cy="154401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793" y="2553611"/>
              <a:ext cx="7365885" cy="11687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29280" y="2178382"/>
              <a:ext cx="1603747" cy="40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pom.xml</a:t>
              </a:r>
              <a:r>
                <a:rPr lang="ko-KR" altLang="en-US" smtClean="0"/>
                <a:t>  </a:t>
              </a:r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10230" y="101336"/>
            <a:ext cx="8416982" cy="1379622"/>
            <a:chOff x="210230" y="101336"/>
            <a:chExt cx="8416982" cy="1379622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10230" y="101336"/>
              <a:ext cx="8416982" cy="13796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340540" y="356097"/>
              <a:ext cx="8069123" cy="881925"/>
              <a:chOff x="340540" y="356097"/>
              <a:chExt cx="8069123" cy="881925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540" y="357275"/>
                <a:ext cx="1670665" cy="632239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1205" y="356097"/>
                <a:ext cx="6398458" cy="881925"/>
              </a:xfrm>
              <a:prstGeom prst="rect">
                <a:avLst/>
              </a:prstGeom>
            </p:spPr>
          </p:pic>
        </p:grpSp>
      </p:grpSp>
      <p:cxnSp>
        <p:nvCxnSpPr>
          <p:cNvPr id="25" name="직선 화살표 연결선 24"/>
          <p:cNvCxnSpPr/>
          <p:nvPr/>
        </p:nvCxnSpPr>
        <p:spPr>
          <a:xfrm flipH="1">
            <a:off x="1793656" y="726570"/>
            <a:ext cx="2203179" cy="163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01815" y="3195499"/>
            <a:ext cx="515430" cy="237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9379739" y="84366"/>
            <a:ext cx="2446701" cy="4418772"/>
            <a:chOff x="8200109" y="391553"/>
            <a:chExt cx="2860941" cy="522648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4389" y="1600220"/>
              <a:ext cx="2806661" cy="401781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00109" y="391553"/>
              <a:ext cx="2860941" cy="1208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874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0230" y="101336"/>
            <a:ext cx="8416982" cy="1379622"/>
            <a:chOff x="210230" y="101336"/>
            <a:chExt cx="8416982" cy="137962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10230" y="101336"/>
              <a:ext cx="8416982" cy="13796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40540" y="356097"/>
              <a:ext cx="8069123" cy="881925"/>
              <a:chOff x="340540" y="356097"/>
              <a:chExt cx="8069123" cy="88192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540" y="357275"/>
                <a:ext cx="1670665" cy="632239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1205" y="356097"/>
                <a:ext cx="6398458" cy="881925"/>
              </a:xfrm>
              <a:prstGeom prst="rect">
                <a:avLst/>
              </a:prstGeom>
            </p:spPr>
          </p:pic>
        </p:grp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10" y="3736089"/>
            <a:ext cx="5325218" cy="248637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839" y="4146462"/>
            <a:ext cx="5860810" cy="1493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10" y="2280133"/>
            <a:ext cx="5163271" cy="847843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H="1">
            <a:off x="1913446" y="629835"/>
            <a:ext cx="1762730" cy="172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651181" y="2580503"/>
            <a:ext cx="5894877" cy="206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1686948" y="1092621"/>
            <a:ext cx="4163132" cy="233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0230" y="1869760"/>
            <a:ext cx="23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mybatis-context.xml</a:t>
            </a:r>
            <a:r>
              <a:rPr lang="ko-KR" altLang="en-US" smtClean="0"/>
              <a:t>  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10230" y="3150489"/>
            <a:ext cx="238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member.xml</a:t>
            </a:r>
            <a:endParaRPr lang="en-US" altLang="ko-KR" smtClean="0"/>
          </a:p>
          <a:p>
            <a:r>
              <a:rPr lang="en-US" altLang="ko-KR" smtClean="0"/>
              <a:t>xml:&lt;</a:t>
            </a:r>
            <a:r>
              <a:rPr lang="en-US" altLang="ko-KR" err="1" smtClean="0"/>
              <a:t>mapperTag</a:t>
            </a:r>
            <a:r>
              <a:rPr lang="en-US" altLang="ko-KR" smtClean="0"/>
              <a:t>&gt;</a:t>
            </a:r>
            <a:r>
              <a:rPr lang="ko-KR" altLang="en-US" smtClean="0"/>
              <a:t>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5048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0" y="2016014"/>
            <a:ext cx="6220693" cy="247684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10230" y="101336"/>
            <a:ext cx="8416982" cy="1379622"/>
            <a:chOff x="210230" y="101336"/>
            <a:chExt cx="8416982" cy="1379622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210230" y="101336"/>
              <a:ext cx="8416982" cy="13796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40540" y="356097"/>
              <a:ext cx="8069123" cy="881925"/>
              <a:chOff x="340540" y="356097"/>
              <a:chExt cx="8069123" cy="88192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540" y="357275"/>
                <a:ext cx="1670665" cy="63223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205" y="356097"/>
                <a:ext cx="6398458" cy="881925"/>
              </a:xfrm>
              <a:prstGeom prst="rect">
                <a:avLst/>
              </a:prstGeom>
            </p:spPr>
          </p:pic>
        </p:grpSp>
      </p:grpSp>
      <p:cxnSp>
        <p:nvCxnSpPr>
          <p:cNvPr id="30" name="직선 화살표 연결선 29"/>
          <p:cNvCxnSpPr/>
          <p:nvPr/>
        </p:nvCxnSpPr>
        <p:spPr>
          <a:xfrm flipH="1">
            <a:off x="1539791" y="917480"/>
            <a:ext cx="2364454" cy="172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707842" y="2984360"/>
            <a:ext cx="1034980" cy="96464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339" y="438622"/>
            <a:ext cx="2238164" cy="598245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0273814" y="2103002"/>
            <a:ext cx="787235" cy="21816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156181" y="3160989"/>
            <a:ext cx="1240322" cy="34588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204826" y="4358431"/>
            <a:ext cx="1049327" cy="21618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0231053" y="5259129"/>
            <a:ext cx="1023100" cy="25741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0156181" y="6182365"/>
            <a:ext cx="1007538" cy="23871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897" y="2016014"/>
            <a:ext cx="2248214" cy="2410161"/>
          </a:xfrm>
          <a:prstGeom prst="rect">
            <a:avLst/>
          </a:prstGeom>
        </p:spPr>
      </p:pic>
      <p:cxnSp>
        <p:nvCxnSpPr>
          <p:cNvPr id="42" name="직선 화살표 연결선 41"/>
          <p:cNvCxnSpPr/>
          <p:nvPr/>
        </p:nvCxnSpPr>
        <p:spPr>
          <a:xfrm>
            <a:off x="6077769" y="1079873"/>
            <a:ext cx="1520403" cy="2028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648516" y="3041630"/>
            <a:ext cx="1285774" cy="137135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8457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43708" y="3254437"/>
            <a:ext cx="287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로그인 기능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404635931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6" y="717927"/>
            <a:ext cx="9002381" cy="13051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6" y="3010801"/>
            <a:ext cx="4220164" cy="14480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38848" y="889232"/>
            <a:ext cx="1708219" cy="22613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09" y="3010801"/>
            <a:ext cx="5064186" cy="36540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60291" y="2573683"/>
            <a:ext cx="32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loginFrom.jsp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5898" y="4046957"/>
            <a:ext cx="371789" cy="19344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2883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9044" y="796315"/>
            <a:ext cx="32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MemberControllerImpl.java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6" y="1165647"/>
            <a:ext cx="8030696" cy="464884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115366" y="3150078"/>
            <a:ext cx="4988861" cy="105990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493" y="4515696"/>
            <a:ext cx="5973009" cy="105742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910609" y="4209988"/>
            <a:ext cx="32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member.xml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479405" y="1471355"/>
            <a:ext cx="3489316" cy="29715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34747" y="1992677"/>
            <a:ext cx="3489316" cy="29715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15367" y="2346681"/>
            <a:ext cx="3476730" cy="68619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95138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343708" y="3254437"/>
            <a:ext cx="315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err="1" smtClean="0"/>
              <a:t>회원가입</a:t>
            </a:r>
            <a:r>
              <a:rPr lang="ko-KR" altLang="en-US" sz="3600" smtClean="0"/>
              <a:t> 기능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244719796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45" y="733477"/>
            <a:ext cx="5614669" cy="5914162"/>
          </a:xfrm>
          <a:prstGeom prst="rect">
            <a:avLst/>
          </a:prstGeom>
        </p:spPr>
      </p:pic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302647"/>
              </p:ext>
            </p:extLst>
          </p:nvPr>
        </p:nvGraphicFramePr>
        <p:xfrm>
          <a:off x="6625388" y="102802"/>
          <a:ext cx="5415778" cy="651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4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31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10009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31966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3501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2941535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315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ko-KR" altLang="en-US" sz="4000"/>
          </a:p>
        </p:txBody>
      </p:sp>
      <p:sp>
        <p:nvSpPr>
          <p:cNvPr id="22" name="직사각형 21"/>
          <p:cNvSpPr/>
          <p:nvPr/>
        </p:nvSpPr>
        <p:spPr>
          <a:xfrm>
            <a:off x="4508341" y="733477"/>
            <a:ext cx="1755698" cy="29428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82154" y="1499506"/>
            <a:ext cx="4890294" cy="530057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586097" y="1042937"/>
            <a:ext cx="2677942" cy="42622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777703" y="1469162"/>
            <a:ext cx="486336" cy="17068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04318" y="546441"/>
            <a:ext cx="5385831" cy="8016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9492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52500" y="4886572"/>
            <a:ext cx="5477943" cy="1827143"/>
            <a:chOff x="358391" y="229500"/>
            <a:chExt cx="5477943" cy="1827143"/>
          </a:xfrm>
        </p:grpSpPr>
        <p:grpSp>
          <p:nvGrpSpPr>
            <p:cNvPr id="5" name="그룹 4"/>
            <p:cNvGrpSpPr/>
            <p:nvPr/>
          </p:nvGrpSpPr>
          <p:grpSpPr>
            <a:xfrm>
              <a:off x="425379" y="637220"/>
              <a:ext cx="5410955" cy="1419423"/>
              <a:chOff x="928676" y="1138354"/>
              <a:chExt cx="5410955" cy="141942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676" y="1138354"/>
                <a:ext cx="5410955" cy="1419423"/>
              </a:xfrm>
              <a:prstGeom prst="rect">
                <a:avLst/>
              </a:prstGeom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1205782" y="1848066"/>
                <a:ext cx="3597330" cy="231944"/>
              </a:xfrm>
              <a:prstGeom prst="rect">
                <a:avLst/>
              </a:prstGeom>
              <a:noFill/>
              <a:ln w="4445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58391" y="229500"/>
              <a:ext cx="327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MemberControllerImpl.java</a:t>
              </a:r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2500" y="395059"/>
            <a:ext cx="4201111" cy="4353533"/>
            <a:chOff x="419373" y="2356493"/>
            <a:chExt cx="4201111" cy="435353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373" y="2356493"/>
              <a:ext cx="4201111" cy="4353533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2373085" y="2726912"/>
              <a:ext cx="471414" cy="208579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713310" y="-31453"/>
            <a:ext cx="4103467" cy="4872286"/>
            <a:chOff x="6588137" y="183761"/>
            <a:chExt cx="4103467" cy="48722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8137" y="598832"/>
              <a:ext cx="4103467" cy="445721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588137" y="183761"/>
              <a:ext cx="327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memberForm.jsp</a:t>
              </a: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189502" y="-31453"/>
            <a:ext cx="31250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$.</a:t>
            </a:r>
            <a:r>
              <a:rPr lang="en-US" altLang="ko-KR" sz="2800" err="1" smtClean="0"/>
              <a:t>ajax</a:t>
            </a:r>
            <a:r>
              <a:rPr lang="en-US" altLang="ko-KR" smtClean="0"/>
              <a:t>({</a:t>
            </a:r>
          </a:p>
          <a:p>
            <a:r>
              <a:rPr lang="en-US" altLang="ko-KR" smtClean="0"/>
              <a:t>    type:””,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en-US" altLang="ko-KR" err="1" smtClean="0">
                <a:hlinkClick r:id="rId6" action="ppaction://hlinkfile"/>
              </a:rPr>
              <a:t>url</a:t>
            </a:r>
            <a:r>
              <a:rPr lang="en-US" altLang="ko-KR" smtClean="0">
                <a:hlinkClick r:id="rId6" action="ppaction://hlinkfile"/>
              </a:rPr>
              <a:t>:”$</a:t>
            </a:r>
            <a:r>
              <a:rPr lang="en-US" altLang="ko-KR" smtClean="0"/>
              <a:t>”,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en-US" altLang="ko-KR" err="1" smtClean="0"/>
              <a:t>async</a:t>
            </a:r>
            <a:r>
              <a:rPr lang="en-US" altLang="ko-KR" smtClean="0"/>
              <a:t>:”</a:t>
            </a:r>
            <a:r>
              <a:rPr lang="en-US" altLang="ko-KR" err="1" smtClean="0"/>
              <a:t>T,F</a:t>
            </a:r>
            <a:r>
              <a:rPr lang="en-US" altLang="ko-KR" smtClean="0"/>
              <a:t>”,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data:{</a:t>
            </a:r>
            <a:r>
              <a:rPr lang="en-US" altLang="ko-KR" err="1" smtClean="0"/>
              <a:t>param</a:t>
            </a:r>
            <a:r>
              <a:rPr lang="en-US" altLang="ko-KR" smtClean="0"/>
              <a:t>:},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en-US" altLang="ko-KR" err="1" smtClean="0"/>
              <a:t>success:fun</a:t>
            </a:r>
            <a:r>
              <a:rPr lang="en-US" altLang="ko-KR" smtClean="0"/>
              <a:t>(){},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en-US" altLang="ko-KR" err="1" smtClean="0"/>
              <a:t>complete:fun</a:t>
            </a:r>
            <a:r>
              <a:rPr lang="en-US" altLang="ko-KR" smtClean="0"/>
              <a:t>(){}	    </a:t>
            </a:r>
            <a:endParaRPr lang="en-US" altLang="ko-KR"/>
          </a:p>
          <a:p>
            <a:r>
              <a:rPr lang="en-US" altLang="ko-KR" smtClean="0"/>
              <a:t>})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541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34827" y="1185079"/>
            <a:ext cx="6895919" cy="4891744"/>
            <a:chOff x="933120" y="3073267"/>
            <a:chExt cx="5612801" cy="36252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120" y="3073267"/>
              <a:ext cx="4874197" cy="20865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121" y="3442552"/>
              <a:ext cx="5612800" cy="325600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280976" y="6240511"/>
              <a:ext cx="3983318" cy="45804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948" y="1185079"/>
            <a:ext cx="4312423" cy="47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428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9020" y="3794505"/>
            <a:ext cx="7716327" cy="2515272"/>
            <a:chOff x="358391" y="229500"/>
            <a:chExt cx="7716327" cy="2515272"/>
          </a:xfrm>
        </p:grpSpPr>
        <p:sp>
          <p:nvSpPr>
            <p:cNvPr id="14" name="TextBox 13"/>
            <p:cNvSpPr txBox="1"/>
            <p:nvPr/>
          </p:nvSpPr>
          <p:spPr>
            <a:xfrm>
              <a:off x="358391" y="229500"/>
              <a:ext cx="327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MemberControllerImpl.java</a:t>
              </a:r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391" y="715664"/>
              <a:ext cx="7716327" cy="202910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2071635" y="865889"/>
              <a:ext cx="1143838" cy="242608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52433" y="2502164"/>
              <a:ext cx="2895601" cy="242608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20" y="408088"/>
            <a:ext cx="2981970" cy="3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2641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43708" y="3254437"/>
            <a:ext cx="315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상품 검색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209082099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23" y="643354"/>
            <a:ext cx="5039428" cy="456311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030127" y="907455"/>
            <a:ext cx="2321135" cy="29715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983" y="643354"/>
            <a:ext cx="5983819" cy="13997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038" y="2265247"/>
            <a:ext cx="5975439" cy="140598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506119" y="1357011"/>
            <a:ext cx="2280977" cy="26122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805199" y="2887822"/>
            <a:ext cx="2127786" cy="2861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38091" y="3918857"/>
            <a:ext cx="496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like ‘%’ || #{</a:t>
            </a:r>
            <a:r>
              <a:rPr lang="en-US" altLang="ko-KR" err="1" smtClean="0"/>
              <a:t>searchWord</a:t>
            </a:r>
            <a:r>
              <a:rPr lang="en-US" altLang="ko-KR" smtClean="0"/>
              <a:t>} || ‘%’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5293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01" y="607272"/>
            <a:ext cx="8783276" cy="523948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013898" y="756137"/>
            <a:ext cx="4745633" cy="3190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59623" y="1950708"/>
            <a:ext cx="3101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@</a:t>
            </a:r>
            <a:r>
              <a:rPr lang="en-US" altLang="ko-KR" err="1" smtClean="0"/>
              <a:t>ResponseBody</a:t>
            </a:r>
            <a:endParaRPr lang="en-US" altLang="ko-KR" smtClean="0"/>
          </a:p>
          <a:p>
            <a:r>
              <a:rPr lang="en-US" altLang="ko-KR" smtClean="0"/>
              <a:t>@</a:t>
            </a:r>
            <a:r>
              <a:rPr lang="en-US" altLang="ko-KR" err="1" smtClean="0"/>
              <a:t>RequestBody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6329" y="2090057"/>
            <a:ext cx="4800748" cy="167807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80395" y="4663421"/>
            <a:ext cx="4846682" cy="3190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35259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708" y="3254437"/>
            <a:ext cx="315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장바구니 기능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229096426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1" y="1776818"/>
            <a:ext cx="3433874" cy="3818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20" y="3244751"/>
            <a:ext cx="2595383" cy="8829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741" y="1776818"/>
            <a:ext cx="3672950" cy="3435192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endCxn id="3" idx="1"/>
          </p:cNvCxnSpPr>
          <p:nvPr/>
        </p:nvCxnSpPr>
        <p:spPr>
          <a:xfrm>
            <a:off x="1336431" y="2049864"/>
            <a:ext cx="2803489" cy="1636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770305" y="2049864"/>
            <a:ext cx="2896587" cy="144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39920" y="2868033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CART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00821" y="136765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48741" y="1416623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GOODS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52506" y="770292"/>
            <a:ext cx="327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MEMBER-CART-GOODS</a:t>
            </a:r>
          </a:p>
          <a:p>
            <a:r>
              <a:rPr lang="en-US" altLang="ko-KR" smtClean="0"/>
              <a:t>Entity Relationship Diagram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937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장바구니 상품 추가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09958687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87" y="381313"/>
            <a:ext cx="1905266" cy="1352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57" y="381313"/>
            <a:ext cx="5830114" cy="33246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87" y="4117984"/>
            <a:ext cx="1924319" cy="20576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95271" y="1547446"/>
            <a:ext cx="854110" cy="18660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52721" y="514140"/>
            <a:ext cx="5766449" cy="132470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52721" y="1971674"/>
            <a:ext cx="5766449" cy="173432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96890" y="4401177"/>
            <a:ext cx="1748516" cy="40193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444" y="4117984"/>
            <a:ext cx="5497912" cy="266660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78180" y="4284521"/>
            <a:ext cx="4840990" cy="21714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87629" y="5487195"/>
            <a:ext cx="3978295" cy="23031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87630" y="5898162"/>
            <a:ext cx="2702156" cy="55142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789057" y="102158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cart.xml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21097" y="374002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CartControllerImpl.java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7302" y="443802"/>
            <a:ext cx="2927226" cy="35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2753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7" y="1093146"/>
            <a:ext cx="5309848" cy="535380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3629" y="6053213"/>
            <a:ext cx="1146931" cy="28124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93630" y="1093146"/>
            <a:ext cx="4899804" cy="476730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ko-KR" altLang="en-US" sz="4000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16239"/>
              </p:ext>
            </p:extLst>
          </p:nvPr>
        </p:nvGraphicFramePr>
        <p:xfrm>
          <a:off x="6625388" y="102802"/>
          <a:ext cx="5415778" cy="651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4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31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10009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31966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3501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2941535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315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650437" y="1440480"/>
            <a:ext cx="5385831" cy="8016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03901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87" y="4117984"/>
            <a:ext cx="1924319" cy="20576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6890" y="5446206"/>
            <a:ext cx="1748516" cy="40193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418" y="2480375"/>
            <a:ext cx="4820323" cy="638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418" y="1851952"/>
            <a:ext cx="4944165" cy="7144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90857" y="1878474"/>
            <a:ext cx="4944165" cy="50250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7072" y="143670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CartServiceImpl.java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12418" y="2536385"/>
            <a:ext cx="4944165" cy="56144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418" y="4056079"/>
            <a:ext cx="6363588" cy="67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418" y="5083096"/>
            <a:ext cx="5763429" cy="7906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12418" y="4041632"/>
            <a:ext cx="6363588" cy="66971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312418" y="5083097"/>
            <a:ext cx="5763429" cy="81561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7302" y="443802"/>
            <a:ext cx="2927226" cy="35307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7072" y="3560616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CartDAOImpl.java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511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1" y="824423"/>
            <a:ext cx="1810003" cy="2257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354" y="824423"/>
            <a:ext cx="4496427" cy="42106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353" y="5049527"/>
            <a:ext cx="8154538" cy="1200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9353" y="45509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goodsDetail.jsp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13372" y="1318571"/>
            <a:ext cx="3642409" cy="90211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961" y="5529209"/>
            <a:ext cx="7966930" cy="26595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627" y="824423"/>
            <a:ext cx="4180270" cy="313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89412" y="2826327"/>
            <a:ext cx="1087091" cy="30438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46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장바구니 상품 조회 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72093681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1845" y="760021"/>
            <a:ext cx="1848108" cy="1914792"/>
            <a:chOff x="271845" y="760021"/>
            <a:chExt cx="1848108" cy="19147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845" y="760021"/>
              <a:ext cx="1848108" cy="191479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959174" y="2426796"/>
              <a:ext cx="1160779" cy="248017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294" y="1337943"/>
            <a:ext cx="3772426" cy="5906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294" y="1928575"/>
            <a:ext cx="6982799" cy="437258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110294" y="1337944"/>
            <a:ext cx="3772426" cy="59063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51560" y="3733821"/>
            <a:ext cx="6253749" cy="35129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78286" y="4841844"/>
            <a:ext cx="4845132" cy="39517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79127" y="5801107"/>
            <a:ext cx="4188031" cy="3859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06328" y="987177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myCartList.jsp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3387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98" y="917806"/>
            <a:ext cx="2200582" cy="17433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3449" y="2386939"/>
            <a:ext cx="1316931" cy="28787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99512" y="1789465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CartServiceImpl.java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512" y="2172486"/>
            <a:ext cx="5449060" cy="199100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249643" y="2530874"/>
            <a:ext cx="4951261" cy="14473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45" y="2678494"/>
            <a:ext cx="4703826" cy="102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5417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891357" y="2468913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99512" y="1183425"/>
            <a:ext cx="6462146" cy="3685668"/>
            <a:chOff x="5547497" y="1171550"/>
            <a:chExt cx="6462146" cy="36856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7497" y="1535075"/>
              <a:ext cx="6230219" cy="124794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2266" y="2786733"/>
              <a:ext cx="6427377" cy="20481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547497" y="1171550"/>
              <a:ext cx="283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cart.xml</a:t>
              </a: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582266" y="1563206"/>
              <a:ext cx="6230219" cy="1247949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82266" y="2809057"/>
              <a:ext cx="6427377" cy="2048161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98" y="960074"/>
            <a:ext cx="2152950" cy="17147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98" y="2674813"/>
            <a:ext cx="4749714" cy="266511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06579" y="2452046"/>
            <a:ext cx="674720" cy="22276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9798" y="3660466"/>
            <a:ext cx="4749714" cy="148155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088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장바구니 상품 수정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408283085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53" y="5272520"/>
            <a:ext cx="4944165" cy="8097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53" y="1771025"/>
            <a:ext cx="6850775" cy="3134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06328" y="131934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CartContollerImpl.java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39" y="760021"/>
            <a:ext cx="1867161" cy="6668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7230" y="1211817"/>
            <a:ext cx="1513970" cy="21504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43753" y="491788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CartServiceImpl.java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09494" y="2410312"/>
            <a:ext cx="3875130" cy="170628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8042" y="5458282"/>
            <a:ext cx="2886561" cy="55057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40" y="1426865"/>
            <a:ext cx="4765255" cy="413078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955170" y="1975443"/>
            <a:ext cx="1096300" cy="1644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997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912" y="912421"/>
            <a:ext cx="5878759" cy="53201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1912" y="51073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myCartList.jsp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56246" y="2473992"/>
            <a:ext cx="3625748" cy="199609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98" y="2827213"/>
            <a:ext cx="4749714" cy="266511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48667" y="4159771"/>
            <a:ext cx="331447" cy="15097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24245" y="912421"/>
            <a:ext cx="1848108" cy="1914792"/>
            <a:chOff x="271845" y="760021"/>
            <a:chExt cx="1848108" cy="191479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845" y="760021"/>
              <a:ext cx="1848108" cy="1914792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959174" y="2426796"/>
              <a:ext cx="1160779" cy="248017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697809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주문 기능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62890354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1" y="1214830"/>
            <a:ext cx="5770328" cy="492293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14190" y="5607967"/>
            <a:ext cx="3833523" cy="22349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685492" y="1872049"/>
            <a:ext cx="4400733" cy="304598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685492" y="5011565"/>
            <a:ext cx="4107435" cy="38983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4190" y="1872049"/>
            <a:ext cx="1171302" cy="196492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ko-KR" altLang="en-US" sz="4000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16239"/>
              </p:ext>
            </p:extLst>
          </p:nvPr>
        </p:nvGraphicFramePr>
        <p:xfrm>
          <a:off x="6625388" y="102802"/>
          <a:ext cx="5415778" cy="651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4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31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10009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31966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3501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2941535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315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640894" y="2716616"/>
            <a:ext cx="5385831" cy="124578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9162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05" y="1447190"/>
            <a:ext cx="2572109" cy="47917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21592" y="978090"/>
            <a:ext cx="135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083" y="1147622"/>
            <a:ext cx="2705478" cy="54871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65832" y="628620"/>
            <a:ext cx="135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026" y="2570413"/>
            <a:ext cx="3096057" cy="39915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23607" y="2197763"/>
            <a:ext cx="135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Goods</a:t>
            </a: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998123" y="1779547"/>
            <a:ext cx="2264508" cy="2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075842" y="2029788"/>
            <a:ext cx="2295184" cy="83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262631" y="1311524"/>
            <a:ext cx="1203450" cy="41283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52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상품 주문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84105303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16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18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593999"/>
            <a:ext cx="1771897" cy="24101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r>
              <a:rPr lang="en-US" altLang="ko-KR" smtClean="0"/>
              <a:t>rder.xml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744" y="382717"/>
            <a:ext cx="5220429" cy="17718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92744" y="382717"/>
            <a:ext cx="5109575" cy="47864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744" y="2154614"/>
            <a:ext cx="4210638" cy="45306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507" y="755367"/>
            <a:ext cx="1644324" cy="2119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07030" y="437044"/>
            <a:ext cx="646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Goods</a:t>
            </a:r>
            <a:endParaRPr lang="ko-KR" altLang="en-US" sz="11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507" y="3511749"/>
            <a:ext cx="1535068" cy="3123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83268" y="3250139"/>
            <a:ext cx="1367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Order</a:t>
            </a:r>
            <a:endParaRPr lang="ko-KR" altLang="en-US" sz="110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587998" y="1283132"/>
            <a:ext cx="5794" cy="100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10546080" y="809275"/>
            <a:ext cx="26112" cy="282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889759" y="3783201"/>
            <a:ext cx="885949" cy="2209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717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15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17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593999"/>
            <a:ext cx="1771897" cy="24101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</a:t>
            </a:r>
            <a:r>
              <a:rPr lang="en-US" altLang="ko-KR" smtClean="0"/>
              <a:t>apper.order.xml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744" y="382717"/>
            <a:ext cx="5220429" cy="17718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744" y="2154614"/>
            <a:ext cx="4210638" cy="45306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507" y="755367"/>
            <a:ext cx="1644324" cy="2119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07030" y="437044"/>
            <a:ext cx="646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Goods</a:t>
            </a:r>
            <a:endParaRPr lang="ko-KR" altLang="en-US" sz="11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507" y="3511749"/>
            <a:ext cx="1535068" cy="31230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83268" y="3250139"/>
            <a:ext cx="1367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Order</a:t>
            </a:r>
            <a:endParaRPr lang="ko-KR" altLang="en-US" sz="110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587998" y="1283132"/>
            <a:ext cx="5794" cy="100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292745" y="5930077"/>
            <a:ext cx="3229976" cy="45040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0546080" y="809275"/>
            <a:ext cx="26112" cy="282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889759" y="3783201"/>
            <a:ext cx="885949" cy="2209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29747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05403"/>
            <a:ext cx="2257740" cy="25625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tiles.order.xml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89706" y="3947027"/>
            <a:ext cx="1083974" cy="2209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729" y="1592686"/>
            <a:ext cx="5744377" cy="201005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148707" y="1713021"/>
            <a:ext cx="1424813" cy="25802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48707" y="2301845"/>
            <a:ext cx="1424813" cy="25802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148707" y="2823283"/>
            <a:ext cx="1424813" cy="25802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39" y="905217"/>
            <a:ext cx="1505160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2074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20" y="4340834"/>
            <a:ext cx="4420217" cy="164805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11" y="1643815"/>
            <a:ext cx="2010056" cy="20576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959" y="942406"/>
            <a:ext cx="6011114" cy="341995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37679" y="2138547"/>
            <a:ext cx="1576187" cy="20841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79231" y="50722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OrderControllerImpl.java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56000" y="2082459"/>
            <a:ext cx="4637376" cy="199155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588320" y="4688612"/>
            <a:ext cx="4377549" cy="130027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tiles.order.xml</a:t>
            </a: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739" y="905217"/>
            <a:ext cx="1505160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760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주문 상품 조회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144204247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43815"/>
            <a:ext cx="2010056" cy="205768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37680" y="2672658"/>
            <a:ext cx="1576187" cy="20841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37679" y="3173960"/>
            <a:ext cx="1576187" cy="20841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79231" y="50722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OrderServiceImpl.java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874" y="942406"/>
            <a:ext cx="4753638" cy="70494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287027" y="982958"/>
            <a:ext cx="3967213" cy="51686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66664" y="199049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OrderDAOImpl.java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tiles.order.xml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834" y="2530719"/>
            <a:ext cx="5611008" cy="140989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360200" y="2568588"/>
            <a:ext cx="5586642" cy="110264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489" y="3900693"/>
            <a:ext cx="6011114" cy="138131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360200" y="3885803"/>
            <a:ext cx="6029692" cy="125777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235" y="487812"/>
            <a:ext cx="2798075" cy="28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6965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r>
              <a:rPr lang="en-US" altLang="ko-KR" smtClean="0"/>
              <a:t>rder, goods * .jsp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43815"/>
            <a:ext cx="1800476" cy="243874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37680" y="2672658"/>
            <a:ext cx="1285855" cy="2420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37679" y="2126968"/>
            <a:ext cx="1285855" cy="2420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437678" y="3701501"/>
            <a:ext cx="1285855" cy="3810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430688" y="58742"/>
            <a:ext cx="5346136" cy="6014471"/>
            <a:chOff x="3267839" y="507221"/>
            <a:chExt cx="5346136" cy="601447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9231" y="1032127"/>
              <a:ext cx="5334744" cy="10764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279231" y="507221"/>
              <a:ext cx="283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goodsDetail.jsp</a:t>
              </a: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287027" y="1032126"/>
              <a:ext cx="3967213" cy="107647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4225" y="2158633"/>
              <a:ext cx="3972479" cy="4363059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3271622" y="2206965"/>
              <a:ext cx="3982618" cy="880364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67839" y="3173960"/>
              <a:ext cx="4048615" cy="3347732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080" y="6094030"/>
            <a:ext cx="6982799" cy="68589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428589" y="6216946"/>
            <a:ext cx="6952063" cy="41417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235" y="487812"/>
            <a:ext cx="2798075" cy="289456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514815" y="2233331"/>
            <a:ext cx="865837" cy="2420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28657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r>
              <a:rPr lang="en-US" altLang="ko-KR" smtClean="0"/>
              <a:t>rder, goods * .jsp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43815"/>
            <a:ext cx="1800476" cy="24387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37678" y="3701501"/>
            <a:ext cx="1285855" cy="3810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642" y="797507"/>
            <a:ext cx="4915586" cy="472505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083581" y="797612"/>
            <a:ext cx="4654191" cy="89907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01" y="5820381"/>
            <a:ext cx="6944694" cy="73352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83581" y="36851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orderGoodsForm .jsp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028254" y="5477421"/>
            <a:ext cx="346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orderGoodsForm&lt;body&gt;.jsp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098361" y="5820381"/>
            <a:ext cx="7017725" cy="39651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902" y="420628"/>
            <a:ext cx="3018096" cy="291442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464358" y="1690339"/>
            <a:ext cx="758012" cy="36342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4704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971557"/>
            <a:ext cx="5973402" cy="507364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69411" y="1815909"/>
            <a:ext cx="5894628" cy="127273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ko-KR" altLang="en-US" sz="4000"/>
          </a:p>
        </p:txBody>
      </p:sp>
      <p:sp>
        <p:nvSpPr>
          <p:cNvPr id="18" name="직사각형 17"/>
          <p:cNvSpPr/>
          <p:nvPr/>
        </p:nvSpPr>
        <p:spPr>
          <a:xfrm>
            <a:off x="369411" y="3159813"/>
            <a:ext cx="5894628" cy="127273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9411" y="4496533"/>
            <a:ext cx="5894628" cy="127273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16239"/>
              </p:ext>
            </p:extLst>
          </p:nvPr>
        </p:nvGraphicFramePr>
        <p:xfrm>
          <a:off x="6625388" y="102802"/>
          <a:ext cx="5415778" cy="651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4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31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10009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31966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3501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2941535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315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653086" y="3923624"/>
            <a:ext cx="5385831" cy="141647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46420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r>
              <a:rPr lang="en-US" altLang="ko-KR" smtClean="0"/>
              <a:t>rder, goods * .jsp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43815"/>
            <a:ext cx="1800476" cy="24387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37678" y="3701501"/>
            <a:ext cx="1285855" cy="3810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179" y="939980"/>
            <a:ext cx="1314633" cy="43821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292562" y="985618"/>
            <a:ext cx="1304295" cy="39257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307" y="969473"/>
            <a:ext cx="5201376" cy="39058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81158" y="929339"/>
            <a:ext cx="4400551" cy="40647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83581" y="36851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orderGoodsForm .jsp</a:t>
            </a: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949" y="4744732"/>
            <a:ext cx="1343212" cy="14289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310018" y="4665856"/>
            <a:ext cx="1644178" cy="24600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9785" y="2903903"/>
            <a:ext cx="3164524" cy="311331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694" y="1315156"/>
            <a:ext cx="5639587" cy="325102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083580" y="1360053"/>
            <a:ext cx="5632701" cy="323636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5863" y="4966503"/>
            <a:ext cx="4143953" cy="133368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810" y="6008804"/>
            <a:ext cx="6001588" cy="71447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03985" y="4958859"/>
            <a:ext cx="4133774" cy="104248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024564" y="6001338"/>
            <a:ext cx="5994834" cy="73278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32620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03811" y="1130490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</a:t>
            </a:r>
            <a:r>
              <a:rPr lang="en-US" altLang="ko-KR" smtClean="0"/>
              <a:t>rder, goods * .jsp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643815"/>
            <a:ext cx="1800476" cy="24387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83581" y="368519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orderGoodsForm .jsp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694" y="929339"/>
            <a:ext cx="6916115" cy="46679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81158" y="929339"/>
            <a:ext cx="6111651" cy="38581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412" y="912668"/>
            <a:ext cx="1543265" cy="41915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061810" y="942741"/>
            <a:ext cx="1514867" cy="39257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785" y="2903903"/>
            <a:ext cx="3164524" cy="311331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437678" y="3701501"/>
            <a:ext cx="1285855" cy="38105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900" y="1396129"/>
            <a:ext cx="4201111" cy="376290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9903071" y="5766668"/>
            <a:ext cx="564011" cy="24102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300248" y="1942689"/>
            <a:ext cx="3657601" cy="28550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715" y="4890245"/>
            <a:ext cx="4058216" cy="175284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100641" y="1360052"/>
            <a:ext cx="4226772" cy="536656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858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주문 상품 취소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421620783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716172"/>
            <a:ext cx="2191056" cy="322942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777035" y="4773434"/>
            <a:ext cx="1173429" cy="17216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35" y="4700374"/>
            <a:ext cx="6182588" cy="1571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49641" y="4315692"/>
            <a:ext cx="320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MyPageControllerImpl.java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441" y="1959517"/>
            <a:ext cx="4344006" cy="201005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54996" y="844628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myPageMain.jsp</a:t>
            </a: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484" y="1645645"/>
            <a:ext cx="6058746" cy="29531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838" y="1947564"/>
            <a:ext cx="3584314" cy="241643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5209083" y="1768017"/>
            <a:ext cx="4180809" cy="19150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836114" y="2203020"/>
            <a:ext cx="3491299" cy="136889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506811" y="5449401"/>
            <a:ext cx="3727874" cy="49724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323582" y="4883305"/>
            <a:ext cx="4335126" cy="37637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885833" y="3140384"/>
            <a:ext cx="511319" cy="19050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836114" y="3684920"/>
            <a:ext cx="4180809" cy="19150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704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마이 페이지 기능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55475523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4996" y="844628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</a:t>
            </a:r>
            <a:r>
              <a:rPr lang="en-US" altLang="ko-KR" smtClean="0"/>
              <a:t>ypage.xml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1" y="1716172"/>
            <a:ext cx="2048161" cy="204816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18539" y="3592169"/>
            <a:ext cx="1173429" cy="17216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132" y="1213960"/>
            <a:ext cx="6192114" cy="110505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58678" y="1544008"/>
            <a:ext cx="2376362" cy="55301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11" y="3792680"/>
            <a:ext cx="2114845" cy="20957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02132" y="2375162"/>
            <a:ext cx="318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MyPageControllerImpl.java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41176" y="4311067"/>
            <a:ext cx="1703746" cy="2146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132" y="2944385"/>
            <a:ext cx="6449325" cy="29055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634220" y="3783440"/>
            <a:ext cx="3115646" cy="26887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34220" y="4637319"/>
            <a:ext cx="4692916" cy="42236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582" y="5222323"/>
            <a:ext cx="3061284" cy="26407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3406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주문 내역 조회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9579010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75" y="1305704"/>
            <a:ext cx="1876687" cy="206721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84703" y="3169919"/>
            <a:ext cx="1525059" cy="21122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762" y="1023113"/>
            <a:ext cx="5544324" cy="8859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9762" y="645552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myPageMain.jsp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709762" y="1014884"/>
            <a:ext cx="5544324" cy="89417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762" y="1922793"/>
            <a:ext cx="4553585" cy="27054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709762" y="1917291"/>
            <a:ext cx="4553585" cy="271098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762" y="4679281"/>
            <a:ext cx="6349351" cy="1928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15964" t="6745" r="11060" b="22283"/>
          <a:stretch/>
        </p:blipFill>
        <p:spPr>
          <a:xfrm>
            <a:off x="7503681" y="4676770"/>
            <a:ext cx="780288" cy="3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4161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회원 정보 수정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39694992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08" y="1244400"/>
            <a:ext cx="1914792" cy="171473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228754" y="2744480"/>
            <a:ext cx="1703746" cy="2146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-3719" b="54419"/>
          <a:stretch/>
        </p:blipFill>
        <p:spPr>
          <a:xfrm>
            <a:off x="2988512" y="2147041"/>
            <a:ext cx="4436416" cy="20104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88512" y="683634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myDetailInfo.jsp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834" y="1892134"/>
            <a:ext cx="4717311" cy="354210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321846" y="3144009"/>
            <a:ext cx="724874" cy="21716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362699" y="2419746"/>
            <a:ext cx="724874" cy="21716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842" y="1149351"/>
            <a:ext cx="5915851" cy="101931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942829" y="1149351"/>
            <a:ext cx="6038205" cy="9976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57359" y="2204724"/>
            <a:ext cx="3516594" cy="75441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907035" y="1850139"/>
            <a:ext cx="724874" cy="21716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959409" y="1431032"/>
            <a:ext cx="1564894" cy="2429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3"/>
          </p:cNvCxnSpPr>
          <p:nvPr/>
        </p:nvCxnSpPr>
        <p:spPr>
          <a:xfrm flipV="1">
            <a:off x="5631909" y="1697772"/>
            <a:ext cx="1269234" cy="26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963753" y="2208240"/>
            <a:ext cx="857061" cy="21150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694100" y="2629100"/>
            <a:ext cx="1597228" cy="17154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endCxn id="25" idx="3"/>
          </p:cNvCxnSpPr>
          <p:nvPr/>
        </p:nvCxnSpPr>
        <p:spPr>
          <a:xfrm flipH="1">
            <a:off x="5820814" y="1684908"/>
            <a:ext cx="1808418" cy="62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5098304" y="2397750"/>
            <a:ext cx="539723" cy="231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459" y="4193529"/>
            <a:ext cx="3505689" cy="212437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363920" y="4215157"/>
            <a:ext cx="3487228" cy="121907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1697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5" y="1060177"/>
            <a:ext cx="6306373" cy="520999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12164" y="1605768"/>
            <a:ext cx="6306373" cy="139425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주요 기능 소개</a:t>
            </a:r>
            <a:endParaRPr lang="ko-KR" altLang="en-US" sz="4000"/>
          </a:p>
        </p:txBody>
      </p:sp>
      <p:sp>
        <p:nvSpPr>
          <p:cNvPr id="18" name="직사각형 17"/>
          <p:cNvSpPr/>
          <p:nvPr/>
        </p:nvSpPr>
        <p:spPr>
          <a:xfrm>
            <a:off x="212163" y="3360616"/>
            <a:ext cx="6306373" cy="101977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2162" y="4780425"/>
            <a:ext cx="6306373" cy="148974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16239"/>
              </p:ext>
            </p:extLst>
          </p:nvPr>
        </p:nvGraphicFramePr>
        <p:xfrm>
          <a:off x="6625388" y="102802"/>
          <a:ext cx="5415778" cy="651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42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3100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31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10009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31966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3501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2941535"/>
                  </a:ext>
                </a:extLst>
              </a:tr>
              <a:tr h="32918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315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1004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3100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6665278" y="5325704"/>
            <a:ext cx="5385831" cy="127016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3142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300" y="1234063"/>
            <a:ext cx="6658904" cy="30770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18751" y="817989"/>
            <a:ext cx="318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MyPageControllerImpl.java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1" y="1187321"/>
            <a:ext cx="2114845" cy="20957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18086" y="1705708"/>
            <a:ext cx="1703746" cy="2146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76799" y="1511808"/>
            <a:ext cx="4011169" cy="43641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609" y="4314626"/>
            <a:ext cx="4972744" cy="15718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909013" y="4401794"/>
            <a:ext cx="4056263" cy="48502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5050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708" y="3254437"/>
            <a:ext cx="44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회원 탈퇴</a:t>
            </a:r>
            <a:endParaRPr lang="en-US" altLang="ko-KR" sz="3600" smtClean="0"/>
          </a:p>
        </p:txBody>
      </p:sp>
    </p:spTree>
    <p:extLst>
      <p:ext uri="{BB962C8B-B14F-4D97-AF65-F5344CB8AC3E}">
        <p14:creationId xmlns:p14="http://schemas.microsoft.com/office/powerpoint/2010/main" val="12391469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61202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11" y="966662"/>
            <a:ext cx="7621064" cy="34104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0" y="1637571"/>
            <a:ext cx="7421011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80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46" y="296109"/>
            <a:ext cx="8335538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158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21137" y="430911"/>
            <a:ext cx="5695386" cy="5468755"/>
            <a:chOff x="6483373" y="419757"/>
            <a:chExt cx="5991004" cy="4587014"/>
          </a:xfrm>
        </p:grpSpPr>
        <p:sp>
          <p:nvSpPr>
            <p:cNvPr id="13" name="TextBox 12"/>
            <p:cNvSpPr txBox="1"/>
            <p:nvPr/>
          </p:nvSpPr>
          <p:spPr>
            <a:xfrm>
              <a:off x="9134840" y="419757"/>
              <a:ext cx="283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mycartlist</a:t>
              </a:r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083" y="829168"/>
              <a:ext cx="5449060" cy="239110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3373" y="3423197"/>
              <a:ext cx="5991004" cy="1583574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6305016" y="1214677"/>
            <a:ext cx="5268998" cy="3497005"/>
            <a:chOff x="776758" y="5404753"/>
            <a:chExt cx="4080875" cy="199343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758" y="6197869"/>
              <a:ext cx="3886742" cy="120031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320693" y="5404753"/>
              <a:ext cx="3536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매퍼</a:t>
              </a:r>
              <a:r>
                <a:rPr lang="en-US" altLang="ko-KR" smtClean="0"/>
                <a:t>. </a:t>
              </a:r>
              <a:r>
                <a:rPr lang="ko-KR" altLang="en-US" smtClean="0"/>
                <a:t>카트</a:t>
              </a:r>
              <a:r>
                <a:rPr lang="en-US" altLang="ko-KR" smtClean="0"/>
                <a:t>. xml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146549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272933" y="328510"/>
            <a:ext cx="6301738" cy="3325309"/>
            <a:chOff x="101873" y="174098"/>
            <a:chExt cx="5468113" cy="125417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73" y="656639"/>
              <a:ext cx="5468113" cy="77163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02689" y="174098"/>
              <a:ext cx="3100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 다오</a:t>
              </a:r>
              <a:r>
                <a:rPr lang="en-US" altLang="ko-KR" smtClean="0"/>
                <a:t>.java</a:t>
              </a:r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086894" y="-73457"/>
            <a:ext cx="6006695" cy="3668502"/>
            <a:chOff x="42765" y="1361573"/>
            <a:chExt cx="5020376" cy="2636543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65" y="1921376"/>
              <a:ext cx="5020376" cy="20767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2765" y="1361573"/>
              <a:ext cx="3100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 서비스</a:t>
              </a:r>
              <a:r>
                <a:rPr lang="en-US" altLang="ko-KR" smtClean="0"/>
                <a:t>.java</a:t>
              </a:r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59125" y="4046957"/>
            <a:ext cx="7948591" cy="2914350"/>
            <a:chOff x="6583496" y="5260435"/>
            <a:chExt cx="10416869" cy="103972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3496" y="5442627"/>
              <a:ext cx="10416869" cy="8575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1002008" y="5260435"/>
              <a:ext cx="3100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카트컨트롤</a:t>
              </a:r>
              <a:r>
                <a:rPr lang="en-US" altLang="ko-KR" smtClean="0"/>
                <a:t>.java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65374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-244290" y="-936262"/>
            <a:ext cx="8471823" cy="4902570"/>
            <a:chOff x="4875176" y="5108820"/>
            <a:chExt cx="6335009" cy="1747910"/>
          </a:xfrm>
        </p:grpSpPr>
        <p:sp>
          <p:nvSpPr>
            <p:cNvPr id="19" name="TextBox 18"/>
            <p:cNvSpPr txBox="1"/>
            <p:nvPr/>
          </p:nvSpPr>
          <p:spPr>
            <a:xfrm>
              <a:off x="4875176" y="5108820"/>
              <a:ext cx="3100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카트컨트롤임플</a:t>
              </a:r>
              <a:r>
                <a:rPr lang="en-US" altLang="ko-KR" smtClean="0"/>
                <a:t>l.java</a:t>
              </a:r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5176" y="5580202"/>
              <a:ext cx="6335009" cy="1276528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053804" y="195856"/>
            <a:ext cx="8064332" cy="3761674"/>
            <a:chOff x="4070674" y="489513"/>
            <a:chExt cx="5010849" cy="130021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0674" y="1113359"/>
              <a:ext cx="5010849" cy="67636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025834" y="489513"/>
              <a:ext cx="3100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 다오 임플</a:t>
              </a:r>
              <a:r>
                <a:rPr lang="en-US" altLang="ko-KR" smtClean="0"/>
                <a:t>.java</a:t>
              </a: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795168" y="2991025"/>
            <a:ext cx="9443175" cy="4167221"/>
            <a:chOff x="828869" y="3381147"/>
            <a:chExt cx="7525295" cy="297398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869" y="3381147"/>
              <a:ext cx="7525295" cy="297398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131837" y="4071280"/>
              <a:ext cx="4093076" cy="523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카트 서비스임플</a:t>
              </a:r>
              <a:r>
                <a:rPr lang="en-US" altLang="ko-KR" smtClean="0"/>
                <a:t>.java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385365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2900288"/>
            <a:ext cx="6963747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9195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56" y="2126484"/>
            <a:ext cx="4163006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1875" y="2834102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/>
              <a:t>구성 요소</a:t>
            </a:r>
            <a:endParaRPr lang="en-US" altLang="ko-KR" sz="3600" smtClean="0"/>
          </a:p>
        </p:txBody>
      </p:sp>
      <p:grpSp>
        <p:nvGrpSpPr>
          <p:cNvPr id="18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19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2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337300" y="3757938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resource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69056" y="3796911"/>
            <a:ext cx="193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pakeges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59142242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07478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50098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11444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5331" y="0"/>
            <a:ext cx="5136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442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8008</TotalTime>
  <Words>2045</Words>
  <Application>Microsoft Office PowerPoint</Application>
  <PresentationFormat>와이드스크린</PresentationFormat>
  <Paragraphs>458</Paragraphs>
  <Slides>93</Slides>
  <Notes>69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1" baseType="lpstr">
      <vt:lpstr>HY견고딕</vt:lpstr>
      <vt:lpstr>微软雅黑</vt:lpstr>
      <vt:lpstr>Montserrat SemiBold</vt:lpstr>
      <vt:lpstr>宋体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MG J</cp:lastModifiedBy>
  <cp:revision>229</cp:revision>
  <dcterms:created xsi:type="dcterms:W3CDTF">2022-09-29T11:14:24Z</dcterms:created>
  <dcterms:modified xsi:type="dcterms:W3CDTF">2022-11-04T04:03:01Z</dcterms:modified>
</cp:coreProperties>
</file>